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43" d="100"/>
          <a:sy n="43" d="100"/>
        </p:scale>
        <p:origin x="756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9/10/2024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9/10/2024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9/10/2024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9/10/2024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9/10/2024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9/10/2024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9/10/2024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9/10/2024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9/10/2024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/>
              <a:t>ВСЭ кисломолочных продуктов</a:t>
            </a:r>
          </a:p>
        </p:txBody>
      </p:sp>
    </p:spTree>
    <p:extLst>
      <p:ext uri="{BB962C8B-B14F-4D97-AF65-F5344CB8AC3E}">
        <p14:creationId xmlns:p14="http://schemas.microsoft.com/office/powerpoint/2010/main" val="10403356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ВСЭ кумыса: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dirty="0"/>
              <a:t>	Доброкачественность кумыса обычно определяют </a:t>
            </a:r>
            <a:r>
              <a:rPr lang="ru-RU" dirty="0" err="1"/>
              <a:t>органолептически</a:t>
            </a:r>
            <a:r>
              <a:rPr lang="ru-RU" dirty="0"/>
              <a:t>, но в сомнительных случаях прибегают к бактериологическому исследованию (микрофлора, </a:t>
            </a:r>
            <a:r>
              <a:rPr lang="ru-RU" dirty="0" err="1"/>
              <a:t>колититр</a:t>
            </a:r>
            <a:r>
              <a:rPr lang="ru-RU" dirty="0"/>
              <a:t>) и устанавливают процент жира.</a:t>
            </a:r>
          </a:p>
          <a:p>
            <a:pPr marL="0" indent="0" algn="just">
              <a:buNone/>
            </a:pPr>
            <a:r>
              <a:rPr lang="ru-RU" dirty="0"/>
              <a:t>При определении сырья, использованного для приготовления кумыса (молока кобылицы или коровы) ставят пробу отстаивания. Кумыс из коровьего молока расслаивается в течение 30 - 60 мин, кумыс из кобыльего молока в течение этого срока не расслаивается. Объясняется это сравнительно большим количеством казеина в коровьем молоке. Но! В последнее время технология кумыса из обезжиренного коровьего молока усовершенствована так, что расслоение продукта при отстаивании в течение 30 - 60 мин не </a:t>
            </a:r>
            <a:r>
              <a:rPr lang="ru-RU" dirty="0" err="1"/>
              <a:t>наступает.Доброкачественный</a:t>
            </a:r>
            <a:r>
              <a:rPr lang="ru-RU" dirty="0"/>
              <a:t> кумыс молочно-белого цвета с некоторым оттенком, с пузырьками газа; вкус и запах </a:t>
            </a:r>
            <a:r>
              <a:rPr lang="ru-RU" dirty="0" err="1"/>
              <a:t>кислоспиртовые</a:t>
            </a:r>
            <a:r>
              <a:rPr lang="ru-RU" dirty="0"/>
              <a:t>, специфические, без посторонних, несвойственных свежему продукту запаха и привкуса. Не должен содержать консервирующих и красящих веществ. В кумысе не должно быть патогенных микроорганизмов, его </a:t>
            </a:r>
            <a:r>
              <a:rPr lang="ru-RU" dirty="0" err="1"/>
              <a:t>колититр</a:t>
            </a:r>
            <a:r>
              <a:rPr lang="ru-RU" dirty="0"/>
              <a:t> не выше 0,3.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182649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12752" y="216747"/>
            <a:ext cx="544399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646464"/>
                </a:solidFill>
                <a:latin typeface="Roboto"/>
              </a:rPr>
              <a:t>	Кислотность слабого кумыса - 70 - 80 </a:t>
            </a:r>
            <a:r>
              <a:rPr lang="ru-RU" dirty="0" err="1">
                <a:solidFill>
                  <a:srgbClr val="646464"/>
                </a:solidFill>
                <a:latin typeface="Roboto"/>
              </a:rPr>
              <a:t>єТ</a:t>
            </a:r>
            <a:r>
              <a:rPr lang="ru-RU" dirty="0">
                <a:solidFill>
                  <a:srgbClr val="646464"/>
                </a:solidFill>
                <a:latin typeface="Roboto"/>
              </a:rPr>
              <a:t>, среднего - 81 - 100 </a:t>
            </a:r>
            <a:r>
              <a:rPr lang="ru-RU" dirty="0" err="1">
                <a:solidFill>
                  <a:srgbClr val="646464"/>
                </a:solidFill>
                <a:latin typeface="Roboto"/>
              </a:rPr>
              <a:t>єТ</a:t>
            </a:r>
            <a:r>
              <a:rPr lang="ru-RU" dirty="0">
                <a:solidFill>
                  <a:srgbClr val="646464"/>
                </a:solidFill>
                <a:latin typeface="Roboto"/>
              </a:rPr>
              <a:t>, крепкого - 101 - 120 </a:t>
            </a:r>
            <a:r>
              <a:rPr lang="ru-RU" dirty="0" err="1">
                <a:solidFill>
                  <a:srgbClr val="646464"/>
                </a:solidFill>
                <a:latin typeface="Roboto"/>
              </a:rPr>
              <a:t>єТ</a:t>
            </a:r>
            <a:r>
              <a:rPr lang="ru-RU" dirty="0">
                <a:solidFill>
                  <a:srgbClr val="646464"/>
                </a:solidFill>
                <a:latin typeface="Roboto"/>
              </a:rPr>
              <a:t>; массовая доля спирта - 1%, 1,5% и 3% соответственно, жира - не менее 1%.</a:t>
            </a:r>
          </a:p>
          <a:p>
            <a:pPr algn="just"/>
            <a:r>
              <a:rPr lang="ru-RU" dirty="0">
                <a:solidFill>
                  <a:srgbClr val="646464"/>
                </a:solidFill>
                <a:latin typeface="Roboto"/>
              </a:rPr>
              <a:t>	Массовая доля жира в кумысе из коровьего молока - не менее 1,5%; спирта от 0,6% (в кумысе) до 1,6% (в крепком). Кислотность от 95 </a:t>
            </a:r>
            <a:r>
              <a:rPr lang="ru-RU" dirty="0" err="1">
                <a:solidFill>
                  <a:srgbClr val="646464"/>
                </a:solidFill>
                <a:latin typeface="Roboto"/>
              </a:rPr>
              <a:t>єТ</a:t>
            </a:r>
            <a:r>
              <a:rPr lang="ru-RU" dirty="0">
                <a:solidFill>
                  <a:srgbClr val="646464"/>
                </a:solidFill>
                <a:latin typeface="Roboto"/>
              </a:rPr>
              <a:t> (в слабом) до 130 </a:t>
            </a:r>
            <a:r>
              <a:rPr lang="ru-RU" dirty="0" err="1">
                <a:solidFill>
                  <a:srgbClr val="646464"/>
                </a:solidFill>
                <a:latin typeface="Roboto"/>
              </a:rPr>
              <a:t>єТ</a:t>
            </a:r>
            <a:r>
              <a:rPr lang="ru-RU" dirty="0">
                <a:solidFill>
                  <a:srgbClr val="646464"/>
                </a:solidFill>
                <a:latin typeface="Roboto"/>
              </a:rPr>
              <a:t> (в крепком).</a:t>
            </a:r>
          </a:p>
          <a:p>
            <a:pPr algn="just"/>
            <a:r>
              <a:rPr lang="ru-RU" dirty="0">
                <a:solidFill>
                  <a:srgbClr val="646464"/>
                </a:solidFill>
                <a:latin typeface="Roboto"/>
              </a:rPr>
              <a:t>	Не используют в пищу кумыс, имеющий запах и вкус масляной и уксусной кислот, гнилостный, плесневелый и др., а также крупные частицы </a:t>
            </a:r>
            <a:r>
              <a:rPr lang="ru-RU" dirty="0" err="1">
                <a:solidFill>
                  <a:srgbClr val="646464"/>
                </a:solidFill>
                <a:latin typeface="Roboto"/>
              </a:rPr>
              <a:t>творожины</a:t>
            </a:r>
            <a:r>
              <a:rPr lang="ru-RU" dirty="0">
                <a:solidFill>
                  <a:srgbClr val="646464"/>
                </a:solidFill>
                <a:latin typeface="Roboto"/>
              </a:rPr>
              <a:t>.</a:t>
            </a:r>
            <a:endParaRPr lang="ru-RU" b="0" i="0" dirty="0">
              <a:solidFill>
                <a:srgbClr val="646464"/>
              </a:solidFill>
              <a:effectLst/>
              <a:latin typeface="Roboto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918" y="3498574"/>
            <a:ext cx="4757370" cy="3172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2330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7666" y="2768600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ru-RU" sz="5400" dirty="0"/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784404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Введение: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dirty="0"/>
              <a:t>	При экспертизе качества кисломолочных продуктов вначале определяют однородность партии и отбирают среднюю пробу.</a:t>
            </a:r>
          </a:p>
          <a:p>
            <a:pPr marL="0" indent="0" algn="just">
              <a:buNone/>
            </a:pPr>
            <a:r>
              <a:rPr lang="ru-RU" dirty="0"/>
              <a:t>Качество молочнокислых напитков определяют по органолептическим показателям: вкусу и запаху, внешнему виду, структуре и консистенции, цвету, а также по физико-химическим, микробиологическим показателям и соответствию нормам безопасности СанПиН.</a:t>
            </a:r>
          </a:p>
          <a:p>
            <a:pPr marL="0" indent="0" algn="just">
              <a:buNone/>
            </a:pPr>
            <a:r>
              <a:rPr lang="ru-RU" dirty="0"/>
              <a:t>	Внешний вид и цвет кисломолочных продуктов обусловливаются технологией (температурой пастеризации и продолжительностью термообработки), качеством используемых заквасок, пищевых наполнителей и добавок.</a:t>
            </a:r>
          </a:p>
          <a:p>
            <a:pPr marL="0" indent="0" algn="just">
              <a:buNone/>
            </a:pPr>
            <a:r>
              <a:rPr lang="ru-RU" dirty="0"/>
              <a:t>	Консистенция и структура сгустка кисломолочных продуктов определяется сырьем и технологией, а также зависит от способа производства. Продукты, выработанные термостатным способом, имеют ненарушенный сгусток. Кисломолочные напитки, полученные резервуарным способом, имеют нарушенный сгусток, легко перемещающийся в таре. Вязкость напитков зависит от содержания жира, кислотности, режима тепловой обработки и гомогенизации молока, дисперсности белковых частиц.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08706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76362" y="281091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dirty="0">
                <a:solidFill>
                  <a:srgbClr val="646464"/>
                </a:solidFill>
                <a:latin typeface="Roboto"/>
              </a:rPr>
              <a:t>	Запах, вкус и аромат зависят от тепловой обработки молока, интенсивности молочнокислого и спиртового брожения, развития ароматобразующих молочнокислых бактерий с образованием </a:t>
            </a:r>
            <a:r>
              <a:rPr lang="ru-RU" dirty="0" err="1">
                <a:solidFill>
                  <a:srgbClr val="646464"/>
                </a:solidFill>
                <a:latin typeface="Roboto"/>
              </a:rPr>
              <a:t>диацетила</a:t>
            </a:r>
            <a:r>
              <a:rPr lang="ru-RU" dirty="0">
                <a:solidFill>
                  <a:srgbClr val="646464"/>
                </a:solidFill>
                <a:latin typeface="Roboto"/>
              </a:rPr>
              <a:t>, </a:t>
            </a:r>
            <a:r>
              <a:rPr lang="ru-RU" dirty="0" err="1">
                <a:solidFill>
                  <a:srgbClr val="646464"/>
                </a:solidFill>
                <a:latin typeface="Roboto"/>
              </a:rPr>
              <a:t>ацетоина</a:t>
            </a:r>
            <a:r>
              <a:rPr lang="ru-RU" dirty="0">
                <a:solidFill>
                  <a:srgbClr val="646464"/>
                </a:solidFill>
                <a:latin typeface="Roboto"/>
              </a:rPr>
              <a:t>, 2,3 - бутилен-гликоля.</a:t>
            </a:r>
            <a:endParaRPr lang="ru-RU" dirty="0"/>
          </a:p>
        </p:txBody>
      </p:sp>
      <p:sp>
        <p:nvSpPr>
          <p:cNvPr id="5" name="AutoShape 2" descr="https://arriah.ru/upload/iblock/07c/lxujef00wwrj82v81pb2hf7szh3etr43.webp"/>
          <p:cNvSpPr>
            <a:spLocks noChangeAspect="1" noChangeArrowheads="1"/>
          </p:cNvSpPr>
          <p:nvPr/>
        </p:nvSpPr>
        <p:spPr bwMode="auto">
          <a:xfrm>
            <a:off x="155575" y="-144463"/>
            <a:ext cx="3764418" cy="3764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520" y="2075290"/>
            <a:ext cx="7617038" cy="4428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9797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ВСЭ простокваши: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b="1" dirty="0"/>
              <a:t>	</a:t>
            </a:r>
            <a:r>
              <a:rPr lang="ru-RU" dirty="0"/>
              <a:t>В условиях рынка простоквашу проверяют обычно </a:t>
            </a:r>
            <a:r>
              <a:rPr lang="ru-RU" dirty="0" err="1"/>
              <a:t>органолептически</a:t>
            </a:r>
            <a:r>
              <a:rPr lang="ru-RU" dirty="0"/>
              <a:t>, в сомнительных случаях выборочно исследуют на кислотность, содержание жира, примеси соды и др.</a:t>
            </a:r>
          </a:p>
          <a:p>
            <a:pPr marL="0" indent="0">
              <a:buNone/>
            </a:pPr>
            <a:r>
              <a:rPr lang="ru-RU" dirty="0"/>
              <a:t>	Простокваша должна соответствовать следующим требованиям: вкус и запах должны быть кисломолочные, с характерным для них ароматом, без посторонних, несвойственных свежему продукту запаха и привкуса. Для простокваши, приготовленной с добавлением сахара или других вкусовых и ароматических веществ, допускается в меру сладкий вкус и наличие запаха, свойственного для введенных в нее веществ. У варенца и ряженки явно выражен привкус пастеризации. Консистенция простокваши - густая, без большого количества сыворотки на ее поверхности и газообразования; сгусток обыкновенной простокваши должен быть в меру плотный, на изломе глянцевитый, устойчив; а сгустки ацидофильной и южной простокваши, приготовленной при участии слизистой рас микроорганизмов, и ряженки - слегка тягучие. Для варенца допускается наличие молочных пленок. Цвет должен быть молочно-белый или кремовый, у варенца - с буроватым оттенком.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07890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32021" y="202141"/>
            <a:ext cx="5348577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	В жирной простокваше должно содержаться не менее 3,2% жира. Кислотность ацидофильной и обыкновенной простокваши, варенца должна находиться в пределах 75 - 120єТ, а южной простокваши и ряженки - 85 - 150 </a:t>
            </a:r>
            <a:r>
              <a:rPr lang="ru-RU" dirty="0" err="1"/>
              <a:t>єТ</a:t>
            </a:r>
            <a:r>
              <a:rPr lang="ru-RU" dirty="0"/>
              <a:t>. В кисломолочных продуктах домашнего приготовления жирность соответствует жирности цельного молока. Массовая доля сахарозы в сладкой простокваше - не менее 5%, плодово-ягодной - не менее 8,5%, цитрусовой - не менее 1,5%; витамина С в витаминизированной - не менее 0,05%. Фосфатаза во всех видах простокваши должна отсутствовать.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048000" y="1720840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6114" y="1311964"/>
            <a:ext cx="3303466" cy="4358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9388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ВСЭ йогурта: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12012" y="745258"/>
            <a:ext cx="4252475" cy="2490924"/>
          </a:xfrm>
        </p:spPr>
        <p:txBody>
          <a:bodyPr/>
          <a:lstStyle/>
          <a:p>
            <a:pPr marL="0" indent="0" algn="just">
              <a:buNone/>
            </a:pPr>
            <a:r>
              <a:rPr lang="ru-RU" b="1" dirty="0"/>
              <a:t>	Йогурт</a:t>
            </a:r>
            <a:r>
              <a:rPr lang="ru-RU" dirty="0"/>
              <a:t> должен иметь чистый кисломолочный вкус и запах, при добавлении сахара - сладкий вкус, у плодово-ягодного йогурта - характерный вкус и аромат добавленного сиропа. Консистенция должна быть однородная, без отстоя жира, слегка вязкая.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927" y="2441049"/>
            <a:ext cx="3963725" cy="3963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3103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400801" y="117693"/>
            <a:ext cx="45720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646464"/>
                </a:solidFill>
                <a:latin typeface="Roboto"/>
              </a:rPr>
              <a:t>	Массовая доля жира у молочного нежирного йогурта должна быть не более 0,1%, у молочного пониженной жирности - от 0,3% до 1%, у молочного полужирного - от 1,2% до 2,5%, у </a:t>
            </a:r>
            <a:r>
              <a:rPr lang="ru-RU" dirty="0" err="1">
                <a:solidFill>
                  <a:srgbClr val="646464"/>
                </a:solidFill>
                <a:latin typeface="Roboto"/>
              </a:rPr>
              <a:t>молочносливочного</a:t>
            </a:r>
            <a:r>
              <a:rPr lang="ru-RU" dirty="0">
                <a:solidFill>
                  <a:srgbClr val="646464"/>
                </a:solidFill>
                <a:latin typeface="Roboto"/>
              </a:rPr>
              <a:t> от 4,7% до 7%, у </a:t>
            </a:r>
            <a:r>
              <a:rPr lang="ru-RU" dirty="0" err="1">
                <a:solidFill>
                  <a:srgbClr val="646464"/>
                </a:solidFill>
                <a:latin typeface="Roboto"/>
              </a:rPr>
              <a:t>сливочномолочного</a:t>
            </a:r>
            <a:r>
              <a:rPr lang="ru-RU" dirty="0">
                <a:solidFill>
                  <a:srgbClr val="646464"/>
                </a:solidFill>
                <a:latin typeface="Roboto"/>
              </a:rPr>
              <a:t> - от 7,5% до 9,5% и у сливочного йогурта - не менее 10%. Также для йогуртов нормируют массовую долю молочного белка: йогурт без наполнителей - не менее 3,2%, фруктовый (овощной) йогурт - не менее 2,8%; также нормируют массовую долю сухих обезжиренных веществ молока - не менее 9,5% и 8,5% соответственно. Массовую долю сахарозы (для йогурта, вырабатываемого с сахаром) и общего сахара в пересчете на </a:t>
            </a:r>
            <a:r>
              <a:rPr lang="ru-RU" dirty="0" err="1">
                <a:solidFill>
                  <a:srgbClr val="646464"/>
                </a:solidFill>
                <a:latin typeface="Roboto"/>
              </a:rPr>
              <a:t>инвертный</a:t>
            </a:r>
            <a:r>
              <a:rPr lang="ru-RU" dirty="0">
                <a:solidFill>
                  <a:srgbClr val="646464"/>
                </a:solidFill>
                <a:latin typeface="Roboto"/>
              </a:rPr>
              <a:t> сахар (для йогуртов с плодово-ягодными наполнителями), а также витаминов устанавливают в соответствии с технической документацией на конкретный йогурт. Фосфатаза должна отсутствовать 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637" y="206734"/>
            <a:ext cx="5740841" cy="4715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9233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ВСЭ кефира: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	Доброкачественному кефиру свойственны: чистые кисломолочные освежающие, слегка острые вкус и запах, без посторонних привкусов, для фруктового кефира - с привкусом добавленного сиропа. Консистенция однородная, цвет молочно-белый или желтоватый. Допускается газообразование, как результат спиртового брожения. На поверхности кефира допускается не более 2% отделившейся сыворотки. Не должно содержаться в кефире красящих или консервирующих веществ.</a:t>
            </a:r>
          </a:p>
          <a:p>
            <a:pPr marL="0" indent="0">
              <a:buNone/>
            </a:pPr>
            <a:r>
              <a:rPr lang="ru-RU" dirty="0"/>
              <a:t>	Кефир может иметь 1%, 2,5% или 3,5%-</a:t>
            </a:r>
            <a:r>
              <a:rPr lang="ru-RU" dirty="0" err="1"/>
              <a:t>ную</a:t>
            </a:r>
            <a:r>
              <a:rPr lang="ru-RU" dirty="0"/>
              <a:t> жирность, может быть нежирным. Кислотность должна быть в пределах 85 - 120 </a:t>
            </a:r>
            <a:r>
              <a:rPr lang="ru-RU" dirty="0" err="1"/>
              <a:t>єТ</a:t>
            </a:r>
            <a:r>
              <a:rPr lang="ru-RU" dirty="0"/>
              <a:t> Сахарозы во фруктовом кефире должно быть не менее 8,5%, витамина С в витаминизированном кефире - не менее 0,01%. Фермент фосфатаза должен отсутствовать во всех видах кефира.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33737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12751" y="306804"/>
            <a:ext cx="4712473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646464"/>
                </a:solidFill>
                <a:latin typeface="Roboto"/>
              </a:rPr>
              <a:t>	В результате нарушения технологии изготовления, попадания посторонней микрофлоры в закваску, а также в случае перезревания кефира и его хранения при температуре выше 8 </a:t>
            </a:r>
            <a:r>
              <a:rPr lang="ru-RU" dirty="0" err="1">
                <a:solidFill>
                  <a:srgbClr val="646464"/>
                </a:solidFill>
                <a:latin typeface="Roboto"/>
              </a:rPr>
              <a:t>єС</a:t>
            </a:r>
            <a:r>
              <a:rPr lang="ru-RU" dirty="0">
                <a:solidFill>
                  <a:srgbClr val="646464"/>
                </a:solidFill>
                <a:latin typeface="Roboto"/>
              </a:rPr>
              <a:t> происходит изменение органолептических и физико-химических свойств кефира. В пищу нельзя использовать кефир с </a:t>
            </a:r>
            <a:r>
              <a:rPr lang="ru-RU" dirty="0" err="1">
                <a:solidFill>
                  <a:srgbClr val="646464"/>
                </a:solidFill>
                <a:latin typeface="Roboto"/>
              </a:rPr>
              <a:t>маслянокислым</a:t>
            </a:r>
            <a:r>
              <a:rPr lang="ru-RU" dirty="0">
                <a:solidFill>
                  <a:srgbClr val="646464"/>
                </a:solidFill>
                <a:latin typeface="Roboto"/>
              </a:rPr>
              <a:t>, уксуснокислым, горьким, аммиачным, затхлым запахом; также не используют кефир с сильно выраженным кормовым запахом (лук, чеснок, полынь и др.) и с запахом грязной посуды, подвала. Не используют кефир, покрытый плесенью, с комками творога, вспученный, с выделившейся сывороткой более 5% объема, с наличием посторонних взвесей и ненормальной окраски. 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1958" y="628153"/>
            <a:ext cx="4293041" cy="4611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062327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45</TotalTime>
  <Words>1138</Words>
  <Application>Microsoft Office PowerPoint</Application>
  <PresentationFormat>Широкоэкранный</PresentationFormat>
  <Paragraphs>25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Roboto</vt:lpstr>
      <vt:lpstr>Trebuchet MS</vt:lpstr>
      <vt:lpstr>Wingdings 3</vt:lpstr>
      <vt:lpstr>Аспект</vt:lpstr>
      <vt:lpstr>ВСЭ кисломолочных продуктов</vt:lpstr>
      <vt:lpstr>Введение:</vt:lpstr>
      <vt:lpstr>Презентация PowerPoint</vt:lpstr>
      <vt:lpstr>ВСЭ простокваши:</vt:lpstr>
      <vt:lpstr>Презентация PowerPoint</vt:lpstr>
      <vt:lpstr>ВСЭ йогурта:</vt:lpstr>
      <vt:lpstr>Презентация PowerPoint</vt:lpstr>
      <vt:lpstr>ВСЭ кефира:</vt:lpstr>
      <vt:lpstr>Презентация PowerPoint</vt:lpstr>
      <vt:lpstr>ВСЭ кумыса:</vt:lpstr>
      <vt:lpstr>Презентация PowerPoint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ВСЭ кисломолочных продуктов</dc:title>
  <dc:creator>Lenovo1</dc:creator>
  <cp:lastModifiedBy>PGAU</cp:lastModifiedBy>
  <cp:revision>6</cp:revision>
  <dcterms:created xsi:type="dcterms:W3CDTF">2023-06-08T05:33:30Z</dcterms:created>
  <dcterms:modified xsi:type="dcterms:W3CDTF">2024-09-10T11:51:00Z</dcterms:modified>
</cp:coreProperties>
</file>