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59" r:id="rId7"/>
    <p:sldId id="260" r:id="rId8"/>
    <p:sldId id="261"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3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10.09.2024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2857496"/>
            <a:ext cx="8229600" cy="1828800"/>
          </a:xfrm>
        </p:spPr>
        <p:txBody>
          <a:bodyPr>
            <a:normAutofit fontScale="90000"/>
          </a:bodyPr>
          <a:lstStyle/>
          <a:p>
            <a:r>
              <a:rPr lang="ru-RU" dirty="0"/>
              <a:t>Презентация на тему: «Органолептические и лабораторные </a:t>
            </a:r>
            <a:r>
              <a:rPr lang="ru-RU" dirty="0" err="1"/>
              <a:t>исследо</a:t>
            </a:r>
            <a:r>
              <a:rPr lang="ru-RU" dirty="0"/>
              <a:t>-</a:t>
            </a:r>
            <a:br>
              <a:rPr lang="ru-RU" dirty="0"/>
            </a:br>
            <a:r>
              <a:rPr lang="ru-RU" dirty="0" err="1"/>
              <a:t>вания</a:t>
            </a:r>
            <a:r>
              <a:rPr lang="ru-RU" dirty="0"/>
              <a:t> доброкачественности молока»</a:t>
            </a:r>
          </a:p>
        </p:txBody>
      </p:sp>
      <p:sp>
        <p:nvSpPr>
          <p:cNvPr id="3" name="Подзаголовок 2"/>
          <p:cNvSpPr>
            <a:spLocks noGrp="1"/>
          </p:cNvSpPr>
          <p:nvPr>
            <p:ph type="subTitle" idx="1"/>
          </p:nvPr>
        </p:nvSpPr>
        <p:spPr>
          <a:xfrm>
            <a:off x="2571736" y="5000636"/>
            <a:ext cx="6400800" cy="1752600"/>
          </a:xfrm>
        </p:spPr>
        <p:txBody>
          <a:bodyPr/>
          <a:lstStyle/>
          <a:p>
            <a:pPr algn="r"/>
            <a:r>
              <a:rPr lang="ru-RU" dirty="0"/>
              <a:t>Выполнила:</a:t>
            </a:r>
            <a:br>
              <a:rPr lang="ru-RU" dirty="0"/>
            </a:br>
            <a:r>
              <a:rPr lang="ru-RU" dirty="0"/>
              <a:t>ст. 259 группы</a:t>
            </a:r>
            <a:br>
              <a:rPr lang="ru-RU" dirty="0"/>
            </a:br>
            <a:r>
              <a:rPr lang="ru-RU" dirty="0"/>
              <a:t>Алфёрова Т. М.</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285728"/>
            <a:ext cx="8358246" cy="6186309"/>
          </a:xfrm>
          <a:prstGeom prst="rect">
            <a:avLst/>
          </a:prstGeom>
        </p:spPr>
        <p:txBody>
          <a:bodyPr wrap="square">
            <a:spAutoFit/>
          </a:bodyPr>
          <a:lstStyle/>
          <a:p>
            <a:r>
              <a:rPr lang="ru-RU" dirty="0"/>
              <a:t>Лабораторные этапы санитарной экспертизы молока: определение органолептических свойств, физико-химическое и бактериологическое исследование.</a:t>
            </a:r>
            <a:endParaRPr lang="en-US" dirty="0"/>
          </a:p>
          <a:p>
            <a:r>
              <a:rPr lang="ru-RU" dirty="0"/>
              <a:t>Критерии оценки качества молока:</a:t>
            </a:r>
          </a:p>
          <a:p>
            <a:pPr>
              <a:buFont typeface="Arial" pitchFamily="34" charset="0"/>
              <a:buChar char="•"/>
            </a:pPr>
            <a:r>
              <a:rPr lang="ru-RU" dirty="0"/>
              <a:t>соответствие стандарту качества молока;</a:t>
            </a:r>
          </a:p>
          <a:p>
            <a:pPr>
              <a:buFont typeface="Arial" pitchFamily="34" charset="0"/>
              <a:buChar char="•"/>
            </a:pPr>
            <a:r>
              <a:rPr lang="ru-RU" dirty="0"/>
              <a:t>свежесть молока;</a:t>
            </a:r>
          </a:p>
          <a:p>
            <a:pPr>
              <a:buFont typeface="Arial" pitchFamily="34" charset="0"/>
              <a:buChar char="•"/>
            </a:pPr>
            <a:r>
              <a:rPr lang="ru-RU" dirty="0"/>
              <a:t>фальсификация молока (первичная и вторичная);</a:t>
            </a:r>
          </a:p>
          <a:p>
            <a:pPr>
              <a:buFont typeface="Arial" pitchFamily="34" charset="0"/>
              <a:buChar char="•"/>
            </a:pPr>
            <a:r>
              <a:rPr lang="ru-RU" dirty="0"/>
              <a:t>наличие посторонних примесей биогенной и антропогенной природы.</a:t>
            </a:r>
            <a:endParaRPr lang="en-US" dirty="0"/>
          </a:p>
          <a:p>
            <a:endParaRPr lang="ru-RU" dirty="0"/>
          </a:p>
          <a:p>
            <a:r>
              <a:rPr lang="ru-RU" dirty="0"/>
              <a:t>Наиболее распространенными способами фальсификации молока является разбавление водой, обезжиривание и снижение кислотности несвежего молока. Признаками разбавления водой молока является жидковатая консистенция, голубоватый оттенок, снижение удельного веса, жирности и сухого остатка молока, а также наличие в молоке нитратов. Возможна вторичная фальсификация молока с целью сокрытия разбавления водой – добавление водного раствора крахмала, что нормализует консистенцию и удельный вес молока, но не компенсирует пищевую и биологическую ценность и не исключает вредного воздействия примесей, содержавшихся в воде. Признаками обезжиривания молока могут служить голубоватый оттенок, увеличение удельного веса на фоне значительного снижения жирности молока. Признаки искусственного снижения кислотности молока – нормальная (16-22</a:t>
            </a:r>
            <a:r>
              <a:rPr lang="ru-RU" baseline="30000" dirty="0"/>
              <a:t>0</a:t>
            </a:r>
            <a:r>
              <a:rPr lang="ru-RU" dirty="0"/>
              <a:t>Т) или аномально сниженная (менее 16</a:t>
            </a:r>
            <a:r>
              <a:rPr lang="ru-RU" baseline="30000" dirty="0"/>
              <a:t>0</a:t>
            </a:r>
            <a:r>
              <a:rPr lang="ru-RU" dirty="0"/>
              <a:t>Т) кислотность, присутствие соды.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7166"/>
            <a:ext cx="8286808" cy="6186309"/>
          </a:xfrm>
          <a:prstGeom prst="rect">
            <a:avLst/>
          </a:prstGeom>
        </p:spPr>
        <p:txBody>
          <a:bodyPr wrap="square">
            <a:spAutoFit/>
          </a:bodyPr>
          <a:lstStyle/>
          <a:p>
            <a:r>
              <a:rPr lang="ru-RU" b="1" dirty="0"/>
              <a:t>Органолептическое исследование молока:</a:t>
            </a:r>
          </a:p>
          <a:p>
            <a:r>
              <a:rPr lang="ru-RU" dirty="0"/>
              <a:t>Внешний вид и цвет молока оценивается при осмотре в прозрачном цилиндре (объем молока 50-60 мл). Отмечается однородность, наличие осадка и примесей. Натуральное цельное молоко должно иметь белый цвет с желтоватым оттенком. </a:t>
            </a:r>
            <a:r>
              <a:rPr lang="ru-RU" dirty="0" err="1"/>
              <a:t>Голубой</a:t>
            </a:r>
            <a:r>
              <a:rPr lang="ru-RU" dirty="0"/>
              <a:t> оттенок может быть у обезжиренного или разбавленного водой молока. </a:t>
            </a:r>
            <a:r>
              <a:rPr lang="ru-RU" dirty="0" err="1"/>
              <a:t>Розовый</a:t>
            </a:r>
            <a:r>
              <a:rPr lang="ru-RU" dirty="0"/>
              <a:t> оттенок может определяться примесью крови, цветных бактерий или зависеть от корма животного (свекла, морковь, ревень).</a:t>
            </a:r>
          </a:p>
          <a:p>
            <a:r>
              <a:rPr lang="ru-RU" dirty="0"/>
              <a:t>Консистенцию молока определяют по следу, остающемуся на стенках прозрачного сосуда после встряхивания. При нормальной консистенции должен остаться белый след. Если молоко разбавлено водой, следа не остается. Если молоко имеет вязкую консистенцию (в случае размножения в молоке слизистых бактерий или присутствия крахмала), то след слизистый и тягучий.</a:t>
            </a:r>
          </a:p>
          <a:p>
            <a:r>
              <a:rPr lang="ru-RU" dirty="0"/>
              <a:t>Запах определяют после встряхивания молока в конической колбе, закрытой часовым стеклом. Натуральное свежее молоко имеет приятный молочный запах; кислый запах свидетельствует о скисании молока; запах аммиака или сероводорода – о развитии гнилостных бактерий. Другие запахи (нефти, керосина, рыбы, духов) могут появиться в молоке при нарушении правил хранения.</a:t>
            </a:r>
          </a:p>
          <a:p>
            <a:r>
              <a:rPr lang="ru-RU" dirty="0"/>
              <a:t>Вкус молока определяют, ополоснув рот небольшим количеством молока (5-10 мл). Вкус цельного доброкачественного молока приятный, сладковатый. Привкус соленого, горького, вяжущего может свидетельствовать о болезни животного. Состав кормов дойного животного (например, примесь полыни) также может изменить вкус молока.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4"/>
            <a:ext cx="7215238" cy="646331"/>
          </a:xfrm>
          <a:prstGeom prst="rect">
            <a:avLst/>
          </a:prstGeom>
        </p:spPr>
        <p:txBody>
          <a:bodyPr wrap="square">
            <a:spAutoFit/>
          </a:bodyPr>
          <a:lstStyle/>
          <a:p>
            <a:r>
              <a:rPr lang="ru-RU" b="1" dirty="0"/>
              <a:t>Химический состав коровьего молока (по Г. С. Инихову)</a:t>
            </a:r>
            <a:br>
              <a:rPr lang="ru-RU" b="1" dirty="0"/>
            </a:br>
            <a:endParaRPr lang="ru-RU" dirty="0"/>
          </a:p>
        </p:txBody>
      </p:sp>
      <p:pic>
        <p:nvPicPr>
          <p:cNvPr id="2050" name="Picture 2"/>
          <p:cNvPicPr>
            <a:picLocks noChangeAspect="1" noChangeArrowheads="1"/>
          </p:cNvPicPr>
          <p:nvPr/>
        </p:nvPicPr>
        <p:blipFill>
          <a:blip r:embed="rId2"/>
          <a:srcRect l="26827" t="30769" r="42885" b="21539"/>
          <a:stretch>
            <a:fillRect/>
          </a:stretch>
        </p:blipFill>
        <p:spPr bwMode="auto">
          <a:xfrm>
            <a:off x="1000100" y="1142984"/>
            <a:ext cx="5887874" cy="521497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214289"/>
            <a:ext cx="8286808" cy="3786215"/>
          </a:xfrm>
          <a:prstGeom prst="rect">
            <a:avLst/>
          </a:prstGeom>
        </p:spPr>
        <p:txBody>
          <a:bodyPr wrap="square">
            <a:spAutoFit/>
          </a:bodyPr>
          <a:lstStyle/>
          <a:p>
            <a:r>
              <a:rPr lang="ru-RU" b="1" dirty="0"/>
              <a:t>Микробиологический анализ молочных продуктов.</a:t>
            </a:r>
          </a:p>
          <a:p>
            <a:r>
              <a:rPr lang="ru-RU" dirty="0"/>
              <a:t>В соответствии с ГОСТ 53430-2009 «Молоко и продукты переработки молока. Методы микробиологического анализа», микробиологические исследования позволяют установить степень обсеменения микробами пищевых продуктов, а также состав микрофлоры.</a:t>
            </a:r>
          </a:p>
          <a:p>
            <a:r>
              <a:rPr lang="ru-RU" dirty="0"/>
              <a:t>- определение </a:t>
            </a:r>
            <a:r>
              <a:rPr lang="ru-RU" dirty="0" err="1"/>
              <a:t>редуктазы</a:t>
            </a:r>
            <a:r>
              <a:rPr lang="ru-RU" dirty="0"/>
              <a:t>. Фермент </a:t>
            </a:r>
            <a:r>
              <a:rPr lang="ru-RU" dirty="0" err="1"/>
              <a:t>редуктаза</a:t>
            </a:r>
            <a:r>
              <a:rPr lang="ru-RU" dirty="0"/>
              <a:t> появляется в молоке по мере накопления в нем </a:t>
            </a:r>
            <a:r>
              <a:rPr lang="ru-RU" dirty="0" err="1"/>
              <a:t>маслянокислых</a:t>
            </a:r>
            <a:r>
              <a:rPr lang="ru-RU" dirty="0"/>
              <a:t>, гнилостных и молочнокислых бактерий. К раствору пробы добавляют раствор органического красителя метиленового </a:t>
            </a:r>
            <a:r>
              <a:rPr lang="ru-RU" dirty="0" err="1"/>
              <a:t>голубого</a:t>
            </a:r>
            <a:r>
              <a:rPr lang="ru-RU" dirty="0"/>
              <a:t>, смешивают и помещают в </a:t>
            </a:r>
            <a:r>
              <a:rPr lang="ru-RU" dirty="0" err="1"/>
              <a:t>редуктазник</a:t>
            </a:r>
            <a:r>
              <a:rPr lang="ru-RU" dirty="0"/>
              <a:t> с температурой воды 37±1°С. Наблюдение ведут до обесцвечивания окраски молока. Метиленовый </a:t>
            </a:r>
            <a:r>
              <a:rPr lang="ru-RU" dirty="0" err="1"/>
              <a:t>голубой</a:t>
            </a:r>
            <a:r>
              <a:rPr lang="ru-RU" dirty="0"/>
              <a:t> восстанавливается окислительно-восстановительными ферментами, выделяемыми микроорганизмами в продукте. По продолжительности обесцвечивания оценивают бактериальную обсемененность молока</a:t>
            </a:r>
          </a:p>
        </p:txBody>
      </p:sp>
      <p:pic>
        <p:nvPicPr>
          <p:cNvPr id="3074" name="Picture 2"/>
          <p:cNvPicPr>
            <a:picLocks noChangeAspect="1" noChangeArrowheads="1"/>
          </p:cNvPicPr>
          <p:nvPr/>
        </p:nvPicPr>
        <p:blipFill>
          <a:blip r:embed="rId2"/>
          <a:srcRect l="41989" t="42253" r="27113" b="22535"/>
          <a:stretch>
            <a:fillRect/>
          </a:stretch>
        </p:blipFill>
        <p:spPr bwMode="auto">
          <a:xfrm>
            <a:off x="1214414" y="3857628"/>
            <a:ext cx="4500594" cy="2884996"/>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285729"/>
            <a:ext cx="8358246" cy="3970318"/>
          </a:xfrm>
          <a:prstGeom prst="rect">
            <a:avLst/>
          </a:prstGeom>
        </p:spPr>
        <p:txBody>
          <a:bodyPr wrap="square">
            <a:spAutoFit/>
          </a:bodyPr>
          <a:lstStyle/>
          <a:p>
            <a:r>
              <a:rPr lang="ru-RU" b="1" dirty="0"/>
              <a:t>Физико-химическое исследование молока</a:t>
            </a:r>
          </a:p>
          <a:p>
            <a:r>
              <a:rPr lang="ru-RU" dirty="0"/>
              <a:t>1). Проба на </a:t>
            </a:r>
            <a:r>
              <a:rPr lang="ru-RU" dirty="0" err="1"/>
              <a:t>редуктазу</a:t>
            </a:r>
            <a:r>
              <a:rPr lang="ru-RU" dirty="0"/>
              <a:t>. Положительная проба на </a:t>
            </a:r>
            <a:r>
              <a:rPr lang="ru-RU" dirty="0" err="1"/>
              <a:t>редуктазу</a:t>
            </a:r>
            <a:r>
              <a:rPr lang="ru-RU" dirty="0"/>
              <a:t> является косвенным методом выявления микробного загрязнения. Проба на </a:t>
            </a:r>
            <a:r>
              <a:rPr lang="ru-RU" dirty="0" err="1"/>
              <a:t>редуктазу</a:t>
            </a:r>
            <a:r>
              <a:rPr lang="ru-RU" dirty="0"/>
              <a:t> проводится с помощью водного раствора окислительно-восстановительного индикатора метиленовой сини (цвет окисленной формы – синий, восстановленной – бесцветный) при температуре 37єС (в термостате). Исходный раствор метиленовой сини имеет синий цвет. В присутствии </a:t>
            </a:r>
            <a:r>
              <a:rPr lang="ru-RU" dirty="0" err="1"/>
              <a:t>редуктазы</a:t>
            </a:r>
            <a:r>
              <a:rPr lang="ru-RU" dirty="0"/>
              <a:t> в молоке происходит его обесцвечивание.</a:t>
            </a:r>
          </a:p>
          <a:p>
            <a:r>
              <a:rPr lang="ru-RU" dirty="0"/>
              <a:t>В стерильную пробирку (колбу) помещают 20 мл исследуемого молока и 2-3 капли 1% водного раствора метиленовой сини, тщательно перемешивают, поверх смеси наслаивают 0,5 мл стерильного вазелинового масла и помещают в термостат. Скорость обесцвечивания метиленовой сини говорит о степени микробного загрязнения молока. На этом основании оценивается качество молока с указанием класса качества.</a:t>
            </a:r>
          </a:p>
        </p:txBody>
      </p:sp>
      <p:pic>
        <p:nvPicPr>
          <p:cNvPr id="1026" name="Picture 2"/>
          <p:cNvPicPr>
            <a:picLocks noChangeAspect="1" noChangeArrowheads="1"/>
          </p:cNvPicPr>
          <p:nvPr/>
        </p:nvPicPr>
        <p:blipFill>
          <a:blip r:embed="rId2"/>
          <a:srcRect l="42443" t="48727" r="22375" b="32000"/>
          <a:stretch>
            <a:fillRect/>
          </a:stretch>
        </p:blipFill>
        <p:spPr bwMode="auto">
          <a:xfrm>
            <a:off x="1000100" y="4500570"/>
            <a:ext cx="6143668" cy="189310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688" y="394692"/>
            <a:ext cx="8858312" cy="5632311"/>
          </a:xfrm>
          <a:prstGeom prst="rect">
            <a:avLst/>
          </a:prstGeom>
        </p:spPr>
        <p:txBody>
          <a:bodyPr wrap="square">
            <a:spAutoFit/>
          </a:bodyPr>
          <a:lstStyle/>
          <a:p>
            <a:r>
              <a:rPr lang="ru-RU" dirty="0"/>
              <a:t> </a:t>
            </a:r>
            <a:r>
              <a:rPr lang="ru-RU" b="1" dirty="0"/>
              <a:t>Определение удельного веса молока с помощью </a:t>
            </a:r>
            <a:r>
              <a:rPr lang="ru-RU" b="1" dirty="0" err="1"/>
              <a:t>лактоденсиметра</a:t>
            </a:r>
            <a:r>
              <a:rPr lang="ru-RU" b="1" dirty="0"/>
              <a:t>. </a:t>
            </a:r>
          </a:p>
          <a:p>
            <a:r>
              <a:rPr lang="ru-RU" dirty="0"/>
              <a:t>Молоко (150 мл) наливают в большой стеклянный цилиндр, в него осторожно опускают </a:t>
            </a:r>
            <a:r>
              <a:rPr lang="ru-RU" dirty="0" err="1"/>
              <a:t>лактоденсиметр</a:t>
            </a:r>
            <a:r>
              <a:rPr lang="ru-RU" dirty="0"/>
              <a:t> до метки 1,030 по нижней шкале так, чтобы он не касался стенок и дна цилиндра, и оставляют на 5 минут. По показаниям на нижней шкале замеряют удельный вес, по верхней шкале – температуру. Удельный вес молока (</a:t>
            </a:r>
            <a:r>
              <a:rPr lang="ru-RU" dirty="0" err="1"/>
              <a:t>d</a:t>
            </a:r>
            <a:r>
              <a:rPr lang="ru-RU" dirty="0"/>
              <a:t>) может быть выражен в абсолютных единицах (г/см</a:t>
            </a:r>
            <a:r>
              <a:rPr lang="ru-RU" baseline="30000" dirty="0"/>
              <a:t>2</a:t>
            </a:r>
            <a:r>
              <a:rPr lang="ru-RU" dirty="0"/>
              <a:t>)</a:t>
            </a:r>
            <a:r>
              <a:rPr lang="ru-RU" baseline="30000" dirty="0"/>
              <a:t> </a:t>
            </a:r>
            <a:r>
              <a:rPr lang="ru-RU" dirty="0"/>
              <a:t>или условных единицах (градусах </a:t>
            </a:r>
            <a:r>
              <a:rPr lang="ru-RU" dirty="0" err="1"/>
              <a:t>Кевена</a:t>
            </a:r>
            <a:r>
              <a:rPr lang="ru-RU" dirty="0"/>
              <a:t>). Каждый градус </a:t>
            </a:r>
            <a:r>
              <a:rPr lang="ru-RU" dirty="0" err="1"/>
              <a:t>Кевена</a:t>
            </a:r>
            <a:r>
              <a:rPr lang="ru-RU" dirty="0"/>
              <a:t> равен одной тысячной доле г/см</a:t>
            </a:r>
            <a:r>
              <a:rPr lang="ru-RU" baseline="30000" dirty="0"/>
              <a:t>2</a:t>
            </a:r>
            <a:r>
              <a:rPr lang="ru-RU" dirty="0"/>
              <a:t>, например, d=1,027 г/см</a:t>
            </a:r>
            <a:r>
              <a:rPr lang="ru-RU" baseline="30000" dirty="0"/>
              <a:t>3</a:t>
            </a:r>
            <a:r>
              <a:rPr lang="ru-RU" dirty="0"/>
              <a:t>= 27К.</a:t>
            </a:r>
          </a:p>
          <a:p>
            <a:r>
              <a:rPr lang="ru-RU" dirty="0"/>
              <a:t>Поскольку удельный вес молока зависит от температуры, для адекватности сравнения с нормой (при 20С) показания шкалы следует «привести» к 20С. При Т&gt;20С к величине, установленной по </a:t>
            </a:r>
            <a:r>
              <a:rPr lang="ru-RU" dirty="0" err="1"/>
              <a:t>лактоденсиметрау</a:t>
            </a:r>
            <a:r>
              <a:rPr lang="ru-RU" dirty="0"/>
              <a:t>, следует прибавить поправку, равную 0,2Кевена на каждый градус разницы температур; при N&lt;20С - следует вычесть эту поправку.</a:t>
            </a:r>
          </a:p>
          <a:p>
            <a:r>
              <a:rPr lang="ru-RU" dirty="0"/>
              <a:t> </a:t>
            </a:r>
            <a:r>
              <a:rPr lang="ru-RU" b="1" dirty="0"/>
              <a:t>Определение жирности молока способом Гербера. </a:t>
            </a:r>
          </a:p>
          <a:p>
            <a:r>
              <a:rPr lang="ru-RU" dirty="0"/>
              <a:t>Сущность метода заключается в выделении фазы жира из молока с помощью серной кислоты и изоамилового спирта и измерении объема жира в бутирометре Гербера</a:t>
            </a:r>
            <a:r>
              <a:rPr lang="ru-RU" baseline="30000" dirty="0"/>
              <a:t>14</a:t>
            </a:r>
            <a:r>
              <a:rPr lang="ru-RU" dirty="0"/>
              <a:t> после центрифугирования в молочной центрифуге в течение 5 минут. При центрифугировании смеси молока, серной кислоты и изоамилового спирта происходит разделение фаз, жир собирается в суженном верхнем конце сосуда, по длине которого нанесены деления от 0 до 6, каждое деление соответствует 1% жира (точность измерения 0,1%).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285728"/>
            <a:ext cx="8001056" cy="6186309"/>
          </a:xfrm>
          <a:prstGeom prst="rect">
            <a:avLst/>
          </a:prstGeom>
        </p:spPr>
        <p:txBody>
          <a:bodyPr wrap="square">
            <a:spAutoFit/>
          </a:bodyPr>
          <a:lstStyle/>
          <a:p>
            <a:r>
              <a:rPr lang="ru-RU" b="1" dirty="0"/>
              <a:t>Пробы на фальсификацию молока</a:t>
            </a:r>
            <a:endParaRPr lang="ru-RU" dirty="0"/>
          </a:p>
          <a:p>
            <a:r>
              <a:rPr lang="ru-RU" b="1" dirty="0"/>
              <a:t>Определение соды в молоке. </a:t>
            </a:r>
          </a:p>
          <a:p>
            <a:r>
              <a:rPr lang="ru-RU" dirty="0"/>
              <a:t>Сода может быть добавлена в молоко для сокрытия его повышенной кислотности. Нейтрализуя молочную кислоту, сода не задерживает развитие микроорганизмов в молоке, что увеличивает эпидемический риск, и способствует разрушению витамина С, что снижает пищевую ценность продукта. Молоко с добавкой соды классифицируется как фальсифицированное и непригодное к употреблению в пищу. Индикатором, позволяющим выявить соду в молоке, служит </a:t>
            </a:r>
            <a:r>
              <a:rPr lang="ru-RU" dirty="0" err="1"/>
              <a:t>розоловая</a:t>
            </a:r>
            <a:r>
              <a:rPr lang="ru-RU" dirty="0"/>
              <a:t> кислота.</a:t>
            </a:r>
          </a:p>
          <a:p>
            <a:r>
              <a:rPr lang="ru-RU" dirty="0"/>
              <a:t>В пробирку наливают 5 мл молока и добавляют 4-5 капель 0,2% спиртового раствора </a:t>
            </a:r>
            <a:r>
              <a:rPr lang="ru-RU" dirty="0" err="1"/>
              <a:t>розоловой</a:t>
            </a:r>
            <a:r>
              <a:rPr lang="ru-RU" dirty="0"/>
              <a:t> кислоты. В присутствии соды молоко окрашивается в малиновый цвет, при отсутствии соды появляется желто-коричневая окраска. Предел измерения – 0,1% соды в молоке.</a:t>
            </a:r>
          </a:p>
          <a:p>
            <a:r>
              <a:rPr lang="ru-RU" b="1" dirty="0"/>
              <a:t>Определение крахмала в молоке. </a:t>
            </a:r>
          </a:p>
          <a:p>
            <a:r>
              <a:rPr lang="ru-RU" dirty="0"/>
              <a:t>Крахмал добавляют в молоко с целью фальсификации для придания ему более густой консистенции после разбавления водой.</a:t>
            </a:r>
            <a:r>
              <a:rPr lang="ru-RU" b="1" dirty="0"/>
              <a:t> </a:t>
            </a:r>
            <a:r>
              <a:rPr lang="ru-RU" dirty="0"/>
              <a:t>Индикатором на присутствие крахмала служит раствор </a:t>
            </a:r>
            <a:r>
              <a:rPr lang="ru-RU" dirty="0" err="1"/>
              <a:t>Люголя</a:t>
            </a:r>
            <a:r>
              <a:rPr lang="ru-RU" dirty="0"/>
              <a:t> (KI, I</a:t>
            </a:r>
            <a:r>
              <a:rPr lang="ru-RU" baseline="-25000" dirty="0"/>
              <a:t>2</a:t>
            </a:r>
            <a:r>
              <a:rPr lang="ru-RU" dirty="0"/>
              <a:t>).</a:t>
            </a:r>
            <a:r>
              <a:rPr lang="ru-RU" b="1" dirty="0"/>
              <a:t> </a:t>
            </a:r>
            <a:r>
              <a:rPr lang="ru-RU" dirty="0"/>
              <a:t>Молоко с</a:t>
            </a:r>
            <a:r>
              <a:rPr lang="ru-RU" b="1" dirty="0"/>
              <a:t> </a:t>
            </a:r>
            <a:r>
              <a:rPr lang="ru-RU" dirty="0"/>
              <a:t>добавкой крахмала классифицируется как фальсифицированное и непригодное к употреблению в пищу.</a:t>
            </a:r>
          </a:p>
          <a:p>
            <a:r>
              <a:rPr lang="ru-RU" dirty="0"/>
              <a:t>В коническую колбу наливают 10-15 мл исследуемого молока и 1 мл раствора </a:t>
            </a:r>
            <a:r>
              <a:rPr lang="ru-RU" dirty="0" err="1"/>
              <a:t>Люголя</a:t>
            </a:r>
            <a:r>
              <a:rPr lang="ru-RU" dirty="0"/>
              <a:t>. В присутствии крахмала молоко окрашивается в синий цвет, без крахмала – в коричневый цвет.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71472" y="571480"/>
            <a:ext cx="8215370" cy="3139321"/>
          </a:xfrm>
          <a:prstGeom prst="rect">
            <a:avLst/>
          </a:prstGeom>
        </p:spPr>
        <p:txBody>
          <a:bodyPr wrap="square">
            <a:spAutoFit/>
          </a:bodyPr>
          <a:lstStyle/>
          <a:p>
            <a:r>
              <a:rPr lang="ru-RU" b="1" dirty="0"/>
              <a:t>Проба на нитраты</a:t>
            </a:r>
            <a:r>
              <a:rPr lang="ru-RU" dirty="0"/>
              <a:t>, которые могут появиться в молоке в результате разбавления молока водой, содержащей нитраты. В колбу наливают 10 мл молока и 0,3 мл 20% раствора СаСО</a:t>
            </a:r>
            <a:r>
              <a:rPr lang="ru-RU" baseline="-25000" dirty="0"/>
              <a:t>3</a:t>
            </a:r>
            <a:r>
              <a:rPr lang="ru-RU" dirty="0"/>
              <a:t>. Смесь кипятят до свертывания молока, охлаждают и фильтруют. В фарфоровую чашечку помещают 1-2 кристаллика дифениламина и наливают 1 мл концентрированной серной кислоты. По краю чашечки осторожно наслаивают на нее несколько капель фильтрата. Появление синего окрашивания свидетельствует о присутствии нитритов и нитратов.</a:t>
            </a:r>
          </a:p>
          <a:p>
            <a:endParaRPr lang="ru-RU" dirty="0"/>
          </a:p>
          <a:p>
            <a:r>
              <a:rPr lang="ru-RU" dirty="0"/>
              <a:t>По результатам проведенной экспертизы дают заключение о доброкачественности, свежести и цельности молока. При этом ориентируются на нормы для цельного, свежего и доброкачественного молока.</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TotalTime>
  <Words>1259</Words>
  <Application>Microsoft Office PowerPoint</Application>
  <PresentationFormat>Экран (4:3)</PresentationFormat>
  <Paragraphs>37</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Book Antiqua</vt:lpstr>
      <vt:lpstr>Lucida Sans</vt:lpstr>
      <vt:lpstr>Times New Roman</vt:lpstr>
      <vt:lpstr>Wingdings</vt:lpstr>
      <vt:lpstr>Wingdings 2</vt:lpstr>
      <vt:lpstr>Wingdings 3</vt:lpstr>
      <vt:lpstr>Апекс</vt:lpstr>
      <vt:lpstr>Презентация на тему: «Органолептические и лабораторные исследо- вания доброкачественности молока»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Lersen</dc:creator>
  <cp:lastModifiedBy>PGAU</cp:lastModifiedBy>
  <cp:revision>6</cp:revision>
  <dcterms:created xsi:type="dcterms:W3CDTF">2022-05-20T14:34:47Z</dcterms:created>
  <dcterms:modified xsi:type="dcterms:W3CDTF">2024-09-10T11:56:13Z</dcterms:modified>
</cp:coreProperties>
</file>