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6" r:id="rId4"/>
    <p:sldId id="288" r:id="rId5"/>
    <p:sldId id="259" r:id="rId6"/>
    <p:sldId id="287" r:id="rId7"/>
    <p:sldId id="260" r:id="rId8"/>
    <p:sldId id="261" r:id="rId9"/>
    <p:sldId id="263" r:id="rId10"/>
    <p:sldId id="276" r:id="rId11"/>
    <p:sldId id="277" r:id="rId12"/>
    <p:sldId id="289" r:id="rId13"/>
    <p:sldId id="279" r:id="rId14"/>
    <p:sldId id="280" r:id="rId15"/>
    <p:sldId id="291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0"/>
  </p:normalViewPr>
  <p:slideViewPr>
    <p:cSldViewPr>
      <p:cViewPr>
        <p:scale>
          <a:sx n="66" d="100"/>
          <a:sy n="66" d="100"/>
        </p:scale>
        <p:origin x="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47359" cy="2952328"/>
          </a:xfrm>
        </p:spPr>
        <p:txBody>
          <a:bodyPr>
            <a:normAutofit/>
          </a:bodyPr>
          <a:lstStyle/>
          <a:p>
            <a:r>
              <a:rPr lang="ru-RU" dirty="0"/>
              <a:t>Ветеринарно-санитарная экспертиза при эхинококкозе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41EBA61-5B33-4A0D-B495-9155861A9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0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r>
              <a:rPr lang="ru-RU" sz="1200" dirty="0"/>
              <a:t>При оценке степени обескровливания мясных туш мы определяли цвет мышечной и жировой ткани, наличие крови в крупных и мелких кровеносных сосудах под серозными оболочками и в мышцах и обследовали свежие разрезы мышц. Кроме того ставили следующую пробу: в свежий разрез мышечной ткани вкладывали полоски фильтровальной бумаги (длиной 10 см и шириной 1,5 см) и оставляли там на несколько минут. Учитывали результат: бумага в обоих случаях увлажнена мелкими розовыми пятнами - обескровливание удовлетворительное.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28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30" y="1484785"/>
            <a:ext cx="5903270" cy="37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1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Физико-химическое исследование мяса. Определение свежести мяса.</a:t>
            </a:r>
            <a:r>
              <a:rPr lang="ru-RU" dirty="0"/>
              <a:t> </a:t>
            </a:r>
          </a:p>
          <a:p>
            <a:r>
              <a:rPr lang="ru-RU" i="1" dirty="0"/>
              <a:t>Органолептическое исследование (ГОСТ 7269-79)</a:t>
            </a:r>
            <a:r>
              <a:rPr lang="ru-RU" dirty="0"/>
              <a:t>проводили при естественном освещении и комнатной температуре. Внешний вид и цвет </a:t>
            </a:r>
            <a:r>
              <a:rPr lang="ru-RU" dirty="0" err="1"/>
              <a:t>мясаопределяли</a:t>
            </a:r>
            <a:r>
              <a:rPr lang="ru-RU" dirty="0"/>
              <a:t> внешним осмотром. Исследуемые образцы мяса с поверхности имели корочку </a:t>
            </a:r>
            <a:r>
              <a:rPr lang="ru-RU" dirty="0" err="1"/>
              <a:t>подсыхания</a:t>
            </a:r>
            <a:r>
              <a:rPr lang="ru-RU" dirty="0"/>
              <a:t>. Цвет свинины бледно-розовый, говядины - темно-красный. Поверхность свежего разреза слегка влажная, но не липкая, с характерным для животного каждого вида цветом. Мясной сок прозрачный. Имелась незначительная загрязненность на поверхности, сгустки крови и плесень отсутствовали. Консистенцию определяли путем надавливания на поверхность мяса пальцем, после чего наблюдали за скоростью исчезновения ямки. Консистенция мяса плотная, ямка быстро выравнивалась. </a:t>
            </a:r>
          </a:p>
          <a:p>
            <a:r>
              <a:rPr lang="ru-RU" dirty="0" err="1"/>
              <a:t>Органолептически</a:t>
            </a:r>
            <a:r>
              <a:rPr lang="ru-RU" dirty="0"/>
              <a:t> устанавливали запах поверхностного слоя туши и исследуемого образца. Затем чистым ножом делали разрез и определяли запах в глубинных слоях мышц. При этом особое внимание обращали на запах мышечной ткани, прилегающей к кости. Образцы имели приятный, специфический для животного каждого вида запах. </a:t>
            </a:r>
          </a:p>
          <a:p>
            <a:r>
              <a:rPr lang="ru-RU" dirty="0"/>
              <a:t>Для более полной характеристики запах исследуемого мяса определяли пробой варки. Бульон при варке обеих проб имел незначительное помутнение. Аромат снижен, на поверхности бульона имелись скопления жира. </a:t>
            </a:r>
          </a:p>
          <a:p>
            <a:r>
              <a:rPr lang="ru-RU" i="1" dirty="0"/>
              <a:t>Определение </a:t>
            </a:r>
            <a:r>
              <a:rPr lang="ru-RU" i="1" dirty="0" err="1"/>
              <a:t>амино</a:t>
            </a:r>
            <a:r>
              <a:rPr lang="ru-RU" i="1" dirty="0"/>
              <a:t>-аммиачного азота титрованием по </a:t>
            </a:r>
            <a:r>
              <a:rPr lang="ru-RU" i="1" dirty="0" err="1"/>
              <a:t>фенолфталеину.</a:t>
            </a:r>
            <a:r>
              <a:rPr lang="ru-RU" dirty="0" err="1"/>
              <a:t>Накопление</a:t>
            </a:r>
            <a:r>
              <a:rPr lang="ru-RU" dirty="0"/>
              <a:t> в мясе аминокислот и аммиака – наиболее постоянный и характерный признак его порчи. </a:t>
            </a:r>
          </a:p>
          <a:p>
            <a:r>
              <a:rPr lang="ru-RU" dirty="0"/>
              <a:t>Содержание </a:t>
            </a:r>
            <a:r>
              <a:rPr lang="ru-RU" dirty="0" err="1"/>
              <a:t>амино</a:t>
            </a:r>
            <a:r>
              <a:rPr lang="ru-RU" dirty="0"/>
              <a:t>-аммиачного азота в 10 мл вытяжки из мяса говядины - 1,30 мг, свинины—1,27 мг.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37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Метод микроскопического анализа (бактериоскопия).</a:t>
            </a:r>
            <a:r>
              <a:rPr lang="ru-RU" dirty="0"/>
              <a:t>Метод основан на определении количества бактерий и степени распада мышечной ткани путем </a:t>
            </a:r>
            <a:r>
              <a:rPr lang="ru-RU" dirty="0" err="1"/>
              <a:t>микроскопирования</a:t>
            </a:r>
            <a:r>
              <a:rPr lang="ru-RU" dirty="0"/>
              <a:t> мазков-отпечатков. Для </a:t>
            </a:r>
            <a:r>
              <a:rPr lang="ru-RU" dirty="0" err="1"/>
              <a:t>бактериоскопического</a:t>
            </a:r>
            <a:r>
              <a:rPr lang="ru-RU" dirty="0"/>
              <a:t> исследования пробы мяса отбирали из поверхностных и глубоких слоев. Учитывали количество микробов, качественный состав микрофлоры и интенсивность окраски препаратов. При бактериоскопии мазка-отпечатка пробы говядины: в мазке-отпечатке из поверхностного слоя мяса мы обнаружили </a:t>
            </a:r>
            <a:r>
              <a:rPr lang="ru-RU" dirty="0" err="1"/>
              <a:t>грам</a:t>
            </a:r>
            <a:r>
              <a:rPr lang="ru-RU" dirty="0"/>
              <a:t> "+" кокки - 28, </a:t>
            </a:r>
            <a:r>
              <a:rPr lang="ru-RU" dirty="0" err="1"/>
              <a:t>грам</a:t>
            </a:r>
            <a:r>
              <a:rPr lang="ru-RU" dirty="0"/>
              <a:t> "-" палочки - 9. При микроскопии мазка из глубоких слоев мышечной ткани обнаружены </a:t>
            </a:r>
            <a:r>
              <a:rPr lang="ru-RU" dirty="0" err="1"/>
              <a:t>грам</a:t>
            </a:r>
            <a:r>
              <a:rPr lang="ru-RU" dirty="0"/>
              <a:t> "+" кокки - 10 и единичные </a:t>
            </a:r>
            <a:r>
              <a:rPr lang="ru-RU" dirty="0" err="1"/>
              <a:t>грам</a:t>
            </a:r>
            <a:r>
              <a:rPr lang="ru-RU" dirty="0"/>
              <a:t> "-" палочки - 3. При бактериоскопии мазков-отпечатков пробы свинины: в мазке-отпечатке из поверхностного слоя мяса мы обнаружили несколько десятков </a:t>
            </a:r>
            <a:r>
              <a:rPr lang="ru-RU" dirty="0" err="1"/>
              <a:t>грам</a:t>
            </a:r>
            <a:r>
              <a:rPr lang="ru-RU" dirty="0"/>
              <a:t> "+" кокков, </a:t>
            </a:r>
            <a:r>
              <a:rPr lang="ru-RU" dirty="0" err="1"/>
              <a:t>грам</a:t>
            </a:r>
            <a:r>
              <a:rPr lang="ru-RU" dirty="0"/>
              <a:t> "-" палочки - 8. При микроскопии мазка из глубоких слоев мышечной ткани обнаружены </a:t>
            </a:r>
            <a:r>
              <a:rPr lang="ru-RU" dirty="0" err="1"/>
              <a:t>грам</a:t>
            </a:r>
            <a:r>
              <a:rPr lang="ru-RU" dirty="0"/>
              <a:t> "+" кокки -15 и единичные </a:t>
            </a:r>
            <a:r>
              <a:rPr lang="ru-RU" dirty="0" err="1"/>
              <a:t>грам</a:t>
            </a:r>
            <a:r>
              <a:rPr lang="ru-RU" dirty="0"/>
              <a:t> "-" палочки - 5. </a:t>
            </a:r>
          </a:p>
        </p:txBody>
      </p:sp>
    </p:spTree>
    <p:extLst>
      <p:ext uri="{BB962C8B-B14F-4D97-AF65-F5344CB8AC3E}">
        <p14:creationId xmlns:p14="http://schemas.microsoft.com/office/powerpoint/2010/main" val="220172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22" y="332656"/>
            <a:ext cx="4937418" cy="64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5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i="1" dirty="0"/>
              <a:t>Методы определения мяса больных, вынужденно убитых и павших животных.</a:t>
            </a:r>
            <a:r>
              <a:rPr lang="ru-RU" dirty="0"/>
              <a:t> </a:t>
            </a:r>
          </a:p>
          <a:p>
            <a:r>
              <a:rPr lang="ru-RU" i="1" dirty="0"/>
              <a:t>Бактериоскопия. </a:t>
            </a:r>
            <a:r>
              <a:rPr lang="ru-RU" dirty="0"/>
              <a:t>Для бактериоскопии берут измененные участки органов и тканей. Мы готовили мазки-отпечатки из поверхностных и глубоких слоев мышечной ткани и кусочков печени. При бактериоскопии мазков-отпечатков проб говядины: в мазках-отпечатках из поверхностного слоя мяса мы обнаружили несколько десятков </a:t>
            </a:r>
            <a:r>
              <a:rPr lang="ru-RU" dirty="0" err="1"/>
              <a:t>грам</a:t>
            </a:r>
            <a:r>
              <a:rPr lang="ru-RU" dirty="0"/>
              <a:t> "+" кокков, </a:t>
            </a:r>
            <a:r>
              <a:rPr lang="ru-RU" dirty="0" err="1"/>
              <a:t>грам</a:t>
            </a:r>
            <a:r>
              <a:rPr lang="ru-RU" dirty="0"/>
              <a:t> "-" палочки - 10. При микроскопии мазков из глубоких слоев мышечной ткани обнаружены </a:t>
            </a:r>
            <a:r>
              <a:rPr lang="ru-RU" dirty="0" err="1"/>
              <a:t>грам</a:t>
            </a:r>
            <a:r>
              <a:rPr lang="ru-RU" dirty="0"/>
              <a:t> "+" кокки - 15 и единичные </a:t>
            </a:r>
            <a:r>
              <a:rPr lang="ru-RU" dirty="0" err="1"/>
              <a:t>грам</a:t>
            </a:r>
            <a:r>
              <a:rPr lang="ru-RU" dirty="0"/>
              <a:t> "-" палочки - 5. При бактериоскопии мазков-отпечатков проб свинины: в мазках-отпечатках из поверхностного слоя мяса мы обнаружили несколько десятков </a:t>
            </a:r>
            <a:r>
              <a:rPr lang="ru-RU" dirty="0" err="1"/>
              <a:t>грам</a:t>
            </a:r>
            <a:r>
              <a:rPr lang="ru-RU" dirty="0"/>
              <a:t> "+" кокков - 30, </a:t>
            </a:r>
            <a:r>
              <a:rPr lang="ru-RU" dirty="0" err="1"/>
              <a:t>грам</a:t>
            </a:r>
            <a:r>
              <a:rPr lang="ru-RU" dirty="0"/>
              <a:t> "-" палочки - 10. При микроскопии мазков из глубоких слоев мышечной ткани обнаружены </a:t>
            </a:r>
            <a:r>
              <a:rPr lang="ru-RU" dirty="0" err="1"/>
              <a:t>грам</a:t>
            </a:r>
            <a:r>
              <a:rPr lang="ru-RU" dirty="0"/>
              <a:t> "+" кокки - 10 и единичные </a:t>
            </a:r>
            <a:r>
              <a:rPr lang="ru-RU" dirty="0" err="1"/>
              <a:t>грам</a:t>
            </a:r>
            <a:r>
              <a:rPr lang="ru-RU" dirty="0"/>
              <a:t> "-" палочки - 3. </a:t>
            </a:r>
          </a:p>
          <a:p>
            <a:r>
              <a:rPr lang="ru-RU" i="1" dirty="0"/>
              <a:t>Определение </a:t>
            </a:r>
            <a:r>
              <a:rPr lang="ru-RU" i="1" dirty="0" err="1"/>
              <a:t>рН.</a:t>
            </a:r>
            <a:r>
              <a:rPr lang="ru-RU" dirty="0" err="1"/>
              <a:t>Величина</a:t>
            </a:r>
            <a:r>
              <a:rPr lang="ru-RU" dirty="0"/>
              <a:t> рН мяса зависит от содержания в нем углеводов в момент убоя животного, в частности – гликогена, являющегося основным углеводом мышечной ткани, а также от активности внутримышечного ферментативного процесса, который называют созреванием мяса. </a:t>
            </a:r>
          </a:p>
          <a:p>
            <a:r>
              <a:rPr lang="ru-RU" dirty="0"/>
              <a:t>Результаты измерений величины </a:t>
            </a:r>
            <a:r>
              <a:rPr lang="ru-RU" dirty="0" err="1"/>
              <a:t>pH</a:t>
            </a:r>
            <a:r>
              <a:rPr lang="ru-RU" dirty="0"/>
              <a:t> в вытяжке из говядины – 6,5, свинины – 6,4. </a:t>
            </a:r>
          </a:p>
          <a:p>
            <a:r>
              <a:rPr lang="ru-RU" i="1" dirty="0"/>
              <a:t>Реакция на </a:t>
            </a:r>
            <a:r>
              <a:rPr lang="ru-RU" i="1" dirty="0" err="1"/>
              <a:t>пероксидазу.</a:t>
            </a:r>
            <a:r>
              <a:rPr lang="ru-RU" dirty="0" err="1"/>
              <a:t>Сущность</a:t>
            </a:r>
            <a:r>
              <a:rPr lang="ru-RU" dirty="0"/>
              <a:t> реакции заключается в том, что находящийся в мясе фермент </a:t>
            </a:r>
            <a:r>
              <a:rPr lang="ru-RU" dirty="0" err="1"/>
              <a:t>пероксидаза</a:t>
            </a:r>
            <a:r>
              <a:rPr lang="ru-RU" dirty="0"/>
              <a:t> разлагает перекись водорода с образованием кислорода, который и окисляет </a:t>
            </a:r>
            <a:r>
              <a:rPr lang="ru-RU" dirty="0" err="1"/>
              <a:t>бензидин</a:t>
            </a:r>
            <a:r>
              <a:rPr lang="ru-RU" dirty="0"/>
              <a:t>. </a:t>
            </a:r>
          </a:p>
          <a:p>
            <a:r>
              <a:rPr lang="ru-RU" dirty="0"/>
              <a:t>В вытяжке из мяса и говядины и свинины, сине-зеленый цвет не появляется и вытяжка сразу приобретает буро-коричневый оттенок (отрицательная реакция). </a:t>
            </a:r>
          </a:p>
          <a:p>
            <a:r>
              <a:rPr lang="ru-RU" dirty="0"/>
              <a:t>Для подтверждения реакции 5 капель 0,2 %-</a:t>
            </a:r>
            <a:r>
              <a:rPr lang="ru-RU" dirty="0" err="1"/>
              <a:t>ного</a:t>
            </a:r>
            <a:r>
              <a:rPr lang="ru-RU" dirty="0"/>
              <a:t> спиртового раствора </a:t>
            </a:r>
            <a:r>
              <a:rPr lang="ru-RU" dirty="0" err="1"/>
              <a:t>бензидина</a:t>
            </a:r>
            <a:r>
              <a:rPr lang="ru-RU" dirty="0"/>
              <a:t> нанесли на свежий разрез проб мяса и добавили 2 капли 1 %-</a:t>
            </a:r>
            <a:r>
              <a:rPr lang="ru-RU" dirty="0" err="1"/>
              <a:t>ного</a:t>
            </a:r>
            <a:r>
              <a:rPr lang="ru-RU" dirty="0"/>
              <a:t> раствора перекиси водорода – поверхность разреза приобрела голубой цвет. </a:t>
            </a:r>
          </a:p>
          <a:p>
            <a:r>
              <a:rPr lang="ru-RU" i="1" dirty="0" err="1"/>
              <a:t>Формольная</a:t>
            </a:r>
            <a:r>
              <a:rPr lang="ru-RU" i="1" dirty="0"/>
              <a:t> </a:t>
            </a:r>
            <a:r>
              <a:rPr lang="ru-RU" i="1" dirty="0" err="1"/>
              <a:t>реакция.</a:t>
            </a:r>
            <a:r>
              <a:rPr lang="ru-RU" dirty="0" err="1"/>
              <a:t>При</a:t>
            </a:r>
            <a:r>
              <a:rPr lang="ru-RU" dirty="0"/>
              <a:t> тяжело протекающих заболеваниях еще при жизни животного в мышцах в значительном количестве накапливаются промежуточные и конечные продукты белкового обмена — полипептиды, пептиды, аминокислоты и др. Сущность данной реакции заключается в осаждении этих продуктов формальдегидом. </a:t>
            </a:r>
          </a:p>
          <a:p>
            <a:r>
              <a:rPr lang="ru-RU" dirty="0"/>
              <a:t>Результаты исследования: вытяжка из говядины жидкая, имеется слабое помутнение, хлопьев и сгустков нет.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76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Согласно «Правил ветеринарного осмотра убойных животных и ветеринарно-санитарной экспертизы мяса и мясных продуктов» при множественном поражении мышц или внутренних органов (наличии большого количества пузырей, желтушности мышц) эхинококками тушу и органы направляют на техническую утилизацию или уничтожают. </a:t>
            </a:r>
          </a:p>
          <a:p>
            <a:r>
              <a:rPr lang="ru-RU" dirty="0"/>
              <a:t>При частичном поражении на утилизацию направляют лишь пораженные части туши или органы. Непораженные части туши и органов выпускают без ограничений. </a:t>
            </a:r>
            <a:r>
              <a:rPr lang="ru-RU" dirty="0" err="1"/>
              <a:t>Конфискаты</a:t>
            </a:r>
            <a:r>
              <a:rPr lang="ru-RU" dirty="0"/>
              <a:t> не допускают к скармливанию собакам и кошкам, а обезвреживают. </a:t>
            </a:r>
          </a:p>
          <a:p>
            <a:r>
              <a:rPr lang="ru-RU" dirty="0"/>
              <a:t>Проведенные нами исследования показали, что даже при незначительном поражении эхинококкозом в организме животного происходят заметные физико-химические изменения, связанные с различной степенью интоксикации продуктами жизнедеятельности паразита. Несмотря на то, что мясо от всех исследованных туш, пораженных эхинококкозом, было выпущено без ограничений, его нельзя признать качественно полноценным, свободным от токсинов эхинококка. В связи, с чем мы рекомендовали мясо, полученное от больных эхинококкозом животных направлять на производство колбас. </a:t>
            </a:r>
          </a:p>
          <a:p>
            <a:r>
              <a:rPr lang="ru-RU" dirty="0"/>
              <a:t>Для того чтобы уменьшить опасность возникновения новых вспышек болезни, необходимо осуществлять постоянный эпидемиологический и эпизоотологический надзор, включающий своевременные диагностические исследования, в том числе оценку продуктов убоя животных. Для этого следует также разрабатывать новые и совершенствовать уже известные методы выявления возбудителей паразитарных болезней на всех этапах их развития в органах и тканях как основных, так и дополнительных хозяев.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4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shutnikov.club/wp-content/uploads/2019/11/80-2.jpg"/>
          <p:cNvSpPr>
            <a:spLocks noChangeAspect="1" noChangeArrowheads="1"/>
          </p:cNvSpPr>
          <p:nvPr/>
        </p:nvSpPr>
        <p:spPr bwMode="auto">
          <a:xfrm>
            <a:off x="155575" y="-1858963"/>
            <a:ext cx="6096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hutnikov.club/wp-content/uploads/2019/11/80-2.jpg"/>
          <p:cNvSpPr>
            <a:spLocks noChangeAspect="1" noChangeArrowheads="1"/>
          </p:cNvSpPr>
          <p:nvPr/>
        </p:nvSpPr>
        <p:spPr bwMode="auto">
          <a:xfrm>
            <a:off x="307975" y="-1706563"/>
            <a:ext cx="6096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hutnikov.club/wp-content/uploads/2019/11/80-2.jpg"/>
          <p:cNvSpPr>
            <a:spLocks noChangeAspect="1" noChangeArrowheads="1"/>
          </p:cNvSpPr>
          <p:nvPr/>
        </p:nvSpPr>
        <p:spPr bwMode="auto">
          <a:xfrm>
            <a:off x="460375" y="-1554163"/>
            <a:ext cx="6096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hutnikov.club/wp-content/uploads/2019/11/90-3.jpg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shutnikov.club/wp-content/uploads/2019/11/90-3.jpg"/>
          <p:cNvSpPr>
            <a:spLocks noChangeAspect="1" noChangeArrowheads="1"/>
          </p:cNvSpPr>
          <p:nvPr/>
        </p:nvSpPr>
        <p:spPr bwMode="auto">
          <a:xfrm>
            <a:off x="307975" y="-14938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shutnikov.club/wp-content/uploads/2019/11/90-3.jpg"/>
          <p:cNvSpPr>
            <a:spLocks noChangeAspect="1" noChangeArrowheads="1"/>
          </p:cNvSpPr>
          <p:nvPr/>
        </p:nvSpPr>
        <p:spPr bwMode="auto">
          <a:xfrm>
            <a:off x="460375" y="-13414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9" y="250640"/>
            <a:ext cx="8594745" cy="48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9" y="231775"/>
            <a:ext cx="859474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9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ЭХИНОКОККОЗ у животных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Ветеринарно-санитарная экспертиза продуктов убоя является важнейшим звеном ведомственного надзора не только за качеством пищевых продуктов, но и путями передачи возбудителя различных инфекционных и паразитарных болезней. </a:t>
            </a:r>
          </a:p>
          <a:p>
            <a:r>
              <a:rPr lang="ru-RU" dirty="0"/>
              <a:t>Эхинококкоз относится к инвазионным болезням 2-ой группы, не передающимся через мясо и мясопродукты, но которыми человек болеет. </a:t>
            </a:r>
          </a:p>
          <a:p>
            <a:r>
              <a:rPr lang="ru-RU" dirty="0"/>
              <a:t>Эхинококкоз - это </a:t>
            </a:r>
            <a:r>
              <a:rPr lang="ru-RU" dirty="0" err="1"/>
              <a:t>гельминтозооноз</a:t>
            </a:r>
            <a:r>
              <a:rPr lang="ru-RU" dirty="0"/>
              <a:t>, возбудителем которого является </a:t>
            </a:r>
            <a:r>
              <a:rPr lang="ru-RU" i="1" dirty="0" err="1"/>
              <a:t>Echinococcus</a:t>
            </a:r>
            <a:r>
              <a:rPr lang="ru-RU" i="1" dirty="0"/>
              <a:t> </a:t>
            </a:r>
            <a:r>
              <a:rPr lang="ru-RU" i="1" dirty="0" err="1"/>
              <a:t>granulosus</a:t>
            </a:r>
            <a:r>
              <a:rPr lang="ru-RU" dirty="0"/>
              <a:t> из семейства </a:t>
            </a:r>
            <a:r>
              <a:rPr lang="ru-RU" i="1" dirty="0" err="1"/>
              <a:t>Taeniidae</a:t>
            </a:r>
            <a:r>
              <a:rPr lang="ru-RU" i="1" dirty="0"/>
              <a:t> класса </a:t>
            </a:r>
            <a:r>
              <a:rPr lang="ru-RU" i="1" dirty="0" err="1"/>
              <a:t>Cestoda</a:t>
            </a:r>
            <a:r>
              <a:rPr lang="ru-RU" dirty="0"/>
              <a:t>. Включен в Ветеринарно-санитарный Кодекс наземных животных 2005 года </a:t>
            </a:r>
          </a:p>
        </p:txBody>
      </p:sp>
    </p:spTree>
    <p:extLst>
      <p:ext uri="{BB962C8B-B14F-4D97-AF65-F5344CB8AC3E}">
        <p14:creationId xmlns:p14="http://schemas.microsoft.com/office/powerpoint/2010/main" val="126616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ЭХИНОКОККОЗ у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Помимо большого экономического ущерба эхинококкоз вызывает изменение качества мяса, снижает его пищевые и вкусовые показатели. Так, содержание влаги в мясе у пораженных эхинококкозом животных повышается на 3,5-4,8%, количество жира снижается на 0,5-1,11, содержание протеина — на 2,92-3,36% </a:t>
            </a:r>
          </a:p>
          <a:p>
            <a:r>
              <a:rPr lang="ru-RU" dirty="0"/>
              <a:t>Мясо и мясопродукты, полученные от животных, поражённых эхинококкозом, являются потенциальными источниками пищевых отравлений – </a:t>
            </a:r>
            <a:r>
              <a:rPr lang="ru-RU" dirty="0" err="1"/>
              <a:t>токсикоинфекций</a:t>
            </a:r>
            <a:r>
              <a:rPr lang="ru-RU" dirty="0"/>
              <a:t>. Бактериальная обсеменённость органов и тканей находится в прямой зависимости от степени поражения их гельминтами, что следует учитывать в процессе проведения ветеринарно-санитарной экспертизы мяса. Поэтому, остается актуальным вопрос о разработке критериев оценки качества мяса при этом заболевании. Локализация – печень, легкие, селезенка, почки, реже другие органы (даже костная ткань) </a:t>
            </a:r>
          </a:p>
          <a:p>
            <a:r>
              <a:rPr lang="ru-RU" dirty="0"/>
              <a:t>Эхинококкозы распространены более чем на 30 из 88 административных территорий страны. По данным исследований, в период начавшегося значительного подъема инфекционной заболеваемости в России (1994 год) смертность от инфекционно-паразитарной патологии по Российской Федерации составила 17 на 100 000 населения, в то время как в США этот показатель был равен 5, в ФРГ - 7, в Японии - 7. В Ульяновской области смертность от данной патологии составила 20 на 100 000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58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663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b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9" y="1419225"/>
            <a:ext cx="6096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766763"/>
            <a:ext cx="70770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0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628800"/>
            <a:ext cx="7192309" cy="468052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Основным источником распространения эхинококкоза служат </a:t>
            </a:r>
            <a:r>
              <a:rPr lang="ru-RU" dirty="0" err="1"/>
              <a:t>приотарные</a:t>
            </a:r>
            <a:r>
              <a:rPr lang="ru-RU" dirty="0"/>
              <a:t> и бродячие собаки, зараженность которых в отдельных овцеводческих районах достигает 70%. </a:t>
            </a:r>
          </a:p>
          <a:p>
            <a:r>
              <a:rPr lang="ru-RU" dirty="0"/>
              <a:t>Согласно «Правил ветеринарного осмотра убойных животных и ветеринарно-санитарной экспертизы мяса и мясных продуктов» при множественном поражении мышц или внутренних органов (наличии большого количества пузырей, желтушности мышц) эхинококками тушу и органы направляют на техническую утилизацию или уничтожают. </a:t>
            </a:r>
          </a:p>
          <a:p>
            <a:r>
              <a:rPr lang="ru-RU" dirty="0"/>
              <a:t>При частичном поражении на утилизацию направляют лишь пораженные части туши или органы. Непораженные части туши и органов выпускают без ограничений. </a:t>
            </a:r>
            <a:r>
              <a:rPr lang="ru-RU" dirty="0" err="1"/>
              <a:t>Конфискаты</a:t>
            </a:r>
            <a:r>
              <a:rPr lang="ru-RU" dirty="0"/>
              <a:t> не допускают к скармливанию собакам и кошкам, а обезвреживают.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4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00032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00800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0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Autofit/>
          </a:bodyPr>
          <a:lstStyle/>
          <a:p>
            <a:r>
              <a:rPr lang="ru-RU" sz="1200" dirty="0"/>
              <a:t>При оценке параметров мы использовали стандартные методы исследований, принятые при ветеринарно-санитарной экспертизе мяса и мясопродуктов. Мясо оценивали по органолептическим, </a:t>
            </a:r>
            <a:r>
              <a:rPr lang="ru-RU" sz="1200" dirty="0" err="1"/>
              <a:t>бактериоскопическим</a:t>
            </a:r>
            <a:r>
              <a:rPr lang="ru-RU" sz="1200" dirty="0"/>
              <a:t> и физико-химическим показателям согласно ГОСТ и «Правил ветеринарного осмотра убойных животных и ветеринарно-санитарной экспертизы мяса и мясных продуктов». </a:t>
            </a:r>
          </a:p>
          <a:p>
            <a:r>
              <a:rPr lang="ru-RU" sz="1200" dirty="0"/>
              <a:t>При поступлении в лабораторию туш говядины и свинины для предварительного осмотра, в легких и печени нами были обнаружены единичные беловатые пузыри величиной от горошины (в печени КРС), до грецкого ореха (в легких КРС и печени свиньи). Ткани легких, окружающие пузыри, </a:t>
            </a:r>
            <a:r>
              <a:rPr lang="ru-RU" sz="1200" dirty="0" err="1"/>
              <a:t>ателектатически</a:t>
            </a:r>
            <a:r>
              <a:rPr lang="ru-RU" sz="1200" dirty="0"/>
              <a:t> изменены, сдавлены, </a:t>
            </a:r>
            <a:r>
              <a:rPr lang="ru-RU" sz="1200" dirty="0" err="1"/>
              <a:t>межальвеолярные</a:t>
            </a:r>
            <a:r>
              <a:rPr lang="ru-RU" sz="1200" dirty="0"/>
              <a:t> перегородки утолщены. Поражённая печень слегка увеличена в объеме. Капсула напряжена. </a:t>
            </a:r>
          </a:p>
          <a:p>
            <a:r>
              <a:rPr lang="ru-RU" sz="1200" dirty="0"/>
              <a:t>При осмотре туши мы учитывали следующие внешние признаки: состояние места </a:t>
            </a:r>
            <a:r>
              <a:rPr lang="ru-RU" sz="1200" dirty="0" err="1"/>
              <a:t>зареза</a:t>
            </a:r>
            <a:r>
              <a:rPr lang="ru-RU" sz="1200" dirty="0"/>
              <a:t>, степень обескровливания, наличие гипостазов и изменения в лимфатических узлах. </a:t>
            </a:r>
          </a:p>
          <a:p>
            <a:r>
              <a:rPr lang="ru-RU" sz="1200" dirty="0"/>
              <a:t>У исследуемых нами туш животных место </a:t>
            </a:r>
            <a:r>
              <a:rPr lang="ru-RU" sz="1200" dirty="0" err="1"/>
              <a:t>зареза</a:t>
            </a:r>
            <a:r>
              <a:rPr lang="ru-RU" sz="1200" dirty="0"/>
              <a:t> неровное, вследствие сокращения мышц; ткани в области </a:t>
            </a:r>
            <a:r>
              <a:rPr lang="ru-RU" sz="1200" dirty="0" err="1"/>
              <a:t>зареза</a:t>
            </a:r>
            <a:r>
              <a:rPr lang="ru-RU" sz="1200" dirty="0"/>
              <a:t> инфильтрированы кровью в большей степени, по сравнению с глубжележащими.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7904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97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367</TotalTime>
  <Words>1532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Century Gothic</vt:lpstr>
      <vt:lpstr>Аптека</vt:lpstr>
      <vt:lpstr>Ветеринарно-санитарная экспертиза при эхинококкозе</vt:lpstr>
      <vt:lpstr>Презентация PowerPoint</vt:lpstr>
      <vt:lpstr>ЭХИНОКОККОЗ у животных</vt:lpstr>
      <vt:lpstr>ЭХИНОКОККОЗ у животных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развития рыб Биология развития пчел</dc:title>
  <dc:creator>user</dc:creator>
  <cp:lastModifiedBy>PGAU</cp:lastModifiedBy>
  <cp:revision>22</cp:revision>
  <dcterms:created xsi:type="dcterms:W3CDTF">2021-10-20T12:54:17Z</dcterms:created>
  <dcterms:modified xsi:type="dcterms:W3CDTF">2024-09-11T07:01:56Z</dcterms:modified>
</cp:coreProperties>
</file>