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4" r:id="rId7"/>
    <p:sldId id="270" r:id="rId8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4B4FFE-8E01-4757-ABB4-BB15B13C1EA6}" v="12" dt="2021-11-08T20:00:57.549"/>
    <p1510:client id="{C2B5D677-4675-45AB-91CC-C030856EF7B3}" v="652" dt="2021-11-08T22:16:32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623" autoAdjust="0"/>
  </p:normalViewPr>
  <p:slideViewPr>
    <p:cSldViewPr snapToGrid="0">
      <p:cViewPr varScale="1">
        <p:scale>
          <a:sx n="43" d="100"/>
          <a:sy n="43" d="100"/>
        </p:scale>
        <p:origin x="72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A2DC5F8-55A9-40C4-A4A9-DD89416A9E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D59DC0-0AA6-4B66-9F81-E257AF647E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2ACB6-172D-4AA6-86C0-56036FE8074E}" type="datetime1">
              <a:rPr lang="ru-RU" smtClean="0"/>
              <a:t>11.09.2024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E52417-0C29-4198-952F-04E26F510B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A23CCD-1862-417D-A86C-48C33A4B6C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B0C15-42CC-4B5F-B908-8A9ECA06C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79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7E3D-BA3F-40C8-AF71-86767101FD06}" type="datetime1">
              <a:rPr lang="ru-RU" smtClean="0"/>
              <a:pPr/>
              <a:t>11.09.2024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A915A-3337-4A9E-BCE5-8F5A4D18FC5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16946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A915A-3337-4A9E-BCE5-8F5A4D18FC5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4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rtlCol="0"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rtl="0"/>
            <a:fld id="{CAF31770-FAAF-4AD4-91CF-6AECC625576F}" type="datetime1">
              <a:rPr lang="ru-RU" noProof="0" smtClean="0"/>
              <a:t>11.09.2024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 rtlCol="0"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Овал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Овал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Полилиния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Полилиния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5C89D9-ABE0-46C9-9C92-49687FE78074}" type="datetime1">
              <a:rPr lang="ru-RU" noProof="0" smtClean="0"/>
              <a:t>11.09.2024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6" name="Прямоугольник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Овал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Полилиния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Полилиния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 rtlCol="0"/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A63A86-6F2B-4070-9CCA-FC2A21673943}" type="datetime1">
              <a:rPr lang="ru-RU" noProof="0" smtClean="0"/>
              <a:t>11.09.2024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3" name="Прямоугольник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Овал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Овал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Овал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Овал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Овал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Полилиния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Полилиния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Надпись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9600" b="0" i="0" noProof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"</a:t>
            </a:r>
          </a:p>
        </p:txBody>
      </p:sp>
      <p:sp>
        <p:nvSpPr>
          <p:cNvPr id="13" name="Надпись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9600" b="0" i="0" noProof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 rtlCol="0"/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A46392-24E8-442C-930B-FEDD5B9B5FFD}" type="datetime1">
              <a:rPr lang="ru-RU" noProof="0" smtClean="0"/>
              <a:t>11.09.2024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9" name="Прямоугольник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Полилиния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1208BB-2729-4AC9-AE51-7D04550D6CD7}" type="datetime1">
              <a:rPr lang="ru-RU" noProof="0" smtClean="0"/>
              <a:t>11.09.2024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 rtlCol="0"/>
          <a:lstStyle>
            <a:lvl1pPr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3320E1-8889-41F6-843F-8FD6F8218BE2}" type="datetime1">
              <a:rPr lang="ru-RU" noProof="0" smtClean="0"/>
              <a:t>11.09.2024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 rtlCol="0"/>
          <a:lstStyle>
            <a:lvl1pPr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Рисунок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1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2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081524-A3C8-43E9-8732-AB14D82F368D}" type="datetime1">
              <a:rPr lang="ru-RU" noProof="0" smtClean="0"/>
              <a:t>11.09.2024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rtlCol="0" anchor="t" anchorCtr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 rtlCol="0"/>
          <a:lstStyle/>
          <a:p>
            <a:pPr rtl="0"/>
            <a:fld id="{DFB280AF-F0D0-4ECD-A9B8-27D461AD4D42}" type="datetime1">
              <a:rPr lang="ru-RU" noProof="0" smtClean="0"/>
              <a:t>11.09.2024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Овал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Полилиния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Полилиния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rtlCol="0" anchor="b" anchorCtr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 rtlCol="0"/>
          <a:lstStyle/>
          <a:p>
            <a:pPr rtl="0"/>
            <a:fld id="{51D1B39E-CB99-4901-86E7-DB6F1D4DC196}" type="datetime1">
              <a:rPr lang="ru-RU" noProof="0" smtClean="0"/>
              <a:t>11.09.2024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AA5FF8-6C25-4A9E-8EBF-551A82A8DF2F}" type="datetime1">
              <a:rPr lang="ru-RU" noProof="0" smtClean="0"/>
              <a:t>11.09.2024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Овал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Овал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Полилиния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rtlCol="0" anchor="ctr"/>
          <a:lstStyle>
            <a:lvl1pPr algn="l">
              <a:defRPr sz="40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rtlCol="0"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462410-B16B-44B8-9073-6DE8EF8A8440}" type="datetime1">
              <a:rPr lang="ru-RU" noProof="0" smtClean="0"/>
              <a:t>11.09.2024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6" name="Прямоугольник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85274E-C2E9-4023-9B58-4F14A1742789}" type="datetime1">
              <a:rPr lang="ru-RU" noProof="0" smtClean="0"/>
              <a:t>11.09.2024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1E7084-C9E9-4AB0-9C02-923779529717}" type="datetime1">
              <a:rPr lang="ru-RU" noProof="0" smtClean="0"/>
              <a:t>11.09.2024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1EE305-D88F-445C-A0C5-08CAADE0227C}" type="datetime1">
              <a:rPr lang="ru-RU" noProof="0" smtClean="0"/>
              <a:t>11.09.2024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FD811A-7048-4E64-9199-87397004DE41}" type="datetime1">
              <a:rPr lang="ru-RU" noProof="0" smtClean="0"/>
              <a:t>11.09.2024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Прямоугольник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Овал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Овал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Овал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Полилиния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Полилиния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1CA401-17B3-45EA-9B53-86E2BAC6939C}" type="datetime1">
              <a:rPr lang="ru-RU" noProof="0" smtClean="0"/>
              <a:t>11.09.2024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6" name="Прямоугольник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Овал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Овал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олилиния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Полилиния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557F23-ABFE-4C95-9497-385E35752866}" type="datetime1">
              <a:rPr lang="ru-RU" noProof="0" smtClean="0"/>
              <a:t>11.09.2024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6" name="Прямоугольник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Овал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Полилиния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Полилиния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fld id="{4D82DB84-EE3C-4FF6-980F-92304588503F}" type="datetime1">
              <a:rPr lang="ru-RU" noProof="0" smtClean="0"/>
              <a:t>11.09.2024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1" name="Прямоугольник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3185" y="2617502"/>
            <a:ext cx="7878044" cy="1554187"/>
          </a:xfrm>
        </p:spPr>
        <p:txBody>
          <a:bodyPr rtlCol="0"/>
          <a:lstStyle/>
          <a:p>
            <a:pPr algn="ctr" rtl="0"/>
            <a:r>
              <a:rPr lang="ru-RU" sz="7200" dirty="0">
                <a:latin typeface="Times New Roman"/>
                <a:cs typeface="Times New Roman"/>
              </a:rPr>
              <a:t>СТОЛБНЯК</a:t>
            </a:r>
          </a:p>
        </p:txBody>
      </p:sp>
    </p:spTree>
    <p:extLst>
      <p:ext uri="{BB962C8B-B14F-4D97-AF65-F5344CB8AC3E}">
        <p14:creationId xmlns:p14="http://schemas.microsoft.com/office/powerpoint/2010/main" val="35632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1B7DD-5FDC-4316-B072-1DF5DE35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Столбняк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DD6087-2870-49D3-8714-A47A27DEB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87" y="2476501"/>
            <a:ext cx="11310299" cy="41253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333333"/>
                </a:solidFill>
                <a:latin typeface="YS Text"/>
              </a:rPr>
              <a:t>остро протекающая, неконтагиозная раневая </a:t>
            </a:r>
            <a:r>
              <a:rPr lang="ru-RU" sz="2400" dirty="0" err="1">
                <a:solidFill>
                  <a:srgbClr val="333333"/>
                </a:solidFill>
                <a:latin typeface="YS Text"/>
              </a:rPr>
              <a:t>токсикоинфекционная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 болезнь млекопитающих </a:t>
            </a:r>
            <a:r>
              <a:rPr lang="ru-RU" sz="2400" b="1" dirty="0">
                <a:solidFill>
                  <a:srgbClr val="333333"/>
                </a:solidFill>
                <a:latin typeface="YS Text"/>
              </a:rPr>
              <a:t>животных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, птиц и человека, характеризующаяся повышенной рефлекторной возбудимостью, судорожными тоническими судорогами мышц тела под воздействием токсина возбудителя, бактерии. </a:t>
            </a:r>
            <a:r>
              <a:rPr lang="ru-RU" sz="2400" dirty="0" err="1">
                <a:solidFill>
                  <a:srgbClr val="333333"/>
                </a:solidFill>
                <a:latin typeface="YS Text"/>
              </a:rPr>
              <a:t>Clostridium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YS Text"/>
              </a:rPr>
              <a:t>tetani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. Восприимчивы к </a:t>
            </a:r>
            <a:r>
              <a:rPr lang="ru-RU" sz="2400" b="1" dirty="0">
                <a:solidFill>
                  <a:srgbClr val="333333"/>
                </a:solidFill>
                <a:latin typeface="YS Text"/>
              </a:rPr>
              <a:t>столбняку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 все млекопитающие. В большей степени лошади, овцы, козы и КРС. Опасна болезнь и для человека.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19077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F8676-9471-4CA8-8F0E-D7C5B4A0A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71" y="613835"/>
            <a:ext cx="9576329" cy="1098547"/>
          </a:xfrm>
        </p:spPr>
        <p:txBody>
          <a:bodyPr/>
          <a:lstStyle/>
          <a:p>
            <a:pPr algn="ctr"/>
            <a:r>
              <a:rPr lang="ru-RU" sz="1800" i="1" dirty="0">
                <a:solidFill>
                  <a:srgbClr val="000000"/>
                </a:solidFill>
                <a:latin typeface="Arial"/>
              </a:rPr>
              <a:t>Возбудитель — </a:t>
            </a:r>
            <a:r>
              <a:rPr lang="ru-RU" sz="1800" dirty="0" err="1">
                <a:solidFill>
                  <a:srgbClr val="000000"/>
                </a:solidFill>
                <a:latin typeface="Arial"/>
              </a:rPr>
              <a:t>Clostridium</a:t>
            </a:r>
            <a:r>
              <a:rPr lang="ru-RU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"/>
              </a:rPr>
              <a:t>tetani</a:t>
            </a:r>
            <a:r>
              <a:rPr lang="ru-RU" sz="1800" dirty="0">
                <a:solidFill>
                  <a:srgbClr val="000000"/>
                </a:solidFill>
                <a:latin typeface="Arial"/>
              </a:rPr>
              <a:t>. Это тонкая грамположительная палочка со слегка закругленными концами, подвижная, строгий анаэроб. Образует оваль­ные споры, располагающиеся на концах бактериальной клетки, что придает ей форму барабанной палочки.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454" y="2430379"/>
            <a:ext cx="8662736" cy="372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25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3F810-3E0F-4352-9BBE-055A1CA66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288" y="635000"/>
            <a:ext cx="4743550" cy="5926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/>
                <a:cs typeface="Times New Roman"/>
              </a:rPr>
              <a:t>Предубойная</a:t>
            </a:r>
            <a:r>
              <a:rPr lang="ru-RU" dirty="0">
                <a:latin typeface="Times New Roman"/>
                <a:cs typeface="Times New Roman"/>
              </a:rPr>
              <a:t> диагностика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F2BB21-048B-4FB7-971D-3F103C56D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372" y="1159935"/>
            <a:ext cx="5287960" cy="5171014"/>
          </a:xfrm>
          <a:solidFill>
            <a:srgbClr val="00B0F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Arial"/>
              </a:rPr>
              <a:t>Течение болезни </a:t>
            </a:r>
            <a:r>
              <a:rPr lang="ru-RU" sz="1200" i="1" dirty="0">
                <a:solidFill>
                  <a:srgbClr val="000000"/>
                </a:solidFill>
                <a:latin typeface="Arial"/>
              </a:rPr>
              <a:t>острое. 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Первые признаки болез­ни у лошадей — ригидность жеватель­ных мышц (тризм), затруднение в при­еме, пережевывании и проглатывании корма, напряженная походка, неподвиж­ность ушных раковин и выпадение тре­тьего века.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Arial"/>
              </a:rPr>
              <a:t>С развитием болезни мышцы шеи, спины, живота, крупа и конечностей ста­новятся твердыми. Вследствие титанического сокращения межреберных мышц и бронхов поступление воздуха в легкие затруднено, поэтому дыхание становится учащенным и поверхностным, свистя­щим; ноздри воронкообразно расширены, вдоль реберной дуги образуется запаль­ный желоб, живот подтянут, слизистые оболочки синюшные. Пульс частый и твердый. Перистальтика замедлена, кал и моча выделяются с трудом.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Arial"/>
              </a:rPr>
              <a:t>У крупного рогатого скота наблюда­ются прекращение жвачки и тимпания вследствие снижения деятельности руб­ца. Животные стоят с широко расстав­ленными конечностями, вытянув шею и хвост; движения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скованы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(ходульная по­ходка). У больных отмечается непрерыв­ное потоотделение, сознание сохранено.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Arial"/>
              </a:rPr>
              <a:t>У овец и коз наблюдаются судорож­ные сокращения мышц шеи, запрокиды­вание головы на спину.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Arial"/>
              </a:rPr>
              <a:t>У свиней обычно поражаются лишь мышцы головы: углы рта у них оттяну­ты назад, глазные яблоки повернуты на­ружу, третье веко выпавшее, наблюдает­ся скрежетание зубами.</a:t>
            </a:r>
          </a:p>
          <a:p>
            <a:pPr algn="just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9" r="25349"/>
          <a:stretch>
            <a:fillRect/>
          </a:stretch>
        </p:blipFill>
        <p:spPr bwMode="auto">
          <a:xfrm>
            <a:off x="6248401" y="1223209"/>
            <a:ext cx="5702968" cy="549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93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81523-8D85-4C6B-A9F9-0DE788C0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Послеубойная диагностика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A8E2AB-19C7-447C-862A-2E3EB02A2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71" y="2328334"/>
            <a:ext cx="11185741" cy="394546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Arial"/>
              </a:rPr>
              <a:t>Окочене­ние выражено хорошо, кровь темного цвета и плохо свернувшаяся, мышцы имеют цвет вареного мяса, пронизаны кровоизлияниями. Отмечают также дис­трофические изменения печени и почек, кровоизлияния на эпикарде, в сердечной мышце и на плевре; сердце расширено, легкие отечны.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44595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F36DA-E013-45AA-B36D-39F8406CF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Ветеринарно-санитарная оценка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5BACBF-D2DA-456F-81FE-1F3C0D78B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206" y="2307166"/>
            <a:ext cx="4593132" cy="406188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/>
              </a:rPr>
              <a:t>Боль­ных и подозрительных по заболеванию столбняком животных убивать на мясо запрещается. При установлении столбня­ка тушу с внутренними органами и шку­рой уничтожают.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647" y="2304048"/>
            <a:ext cx="578167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694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33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TF00001243</Template>
  <TotalTime>19</TotalTime>
  <Words>418</Words>
  <Application>Microsoft Office PowerPoint</Application>
  <PresentationFormat>Широкоэкранный</PresentationFormat>
  <Paragraphs>16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YS Text</vt:lpstr>
      <vt:lpstr>Ион (конференц-зал)</vt:lpstr>
      <vt:lpstr>СТОЛБНЯК</vt:lpstr>
      <vt:lpstr>Столбняк</vt:lpstr>
      <vt:lpstr>Возбудитель — Clostridium tetani. Это тонкая грамположительная палочка со слегка закругленными концами, подвижная, строгий анаэроб. Образует оваль­ные споры, располагающиеся на концах бактериальной клетки, что придает ей форму барабанной палочки.</vt:lpstr>
      <vt:lpstr>Предубойная диагностика</vt:lpstr>
      <vt:lpstr>Послеубойная диагностика</vt:lpstr>
      <vt:lpstr>Ветеринарно-санитарная оценка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PRO100</dc:creator>
  <cp:lastModifiedBy>PGAU</cp:lastModifiedBy>
  <cp:revision>346</cp:revision>
  <dcterms:created xsi:type="dcterms:W3CDTF">2021-11-08T19:59:57Z</dcterms:created>
  <dcterms:modified xsi:type="dcterms:W3CDTF">2024-09-11T07:08:08Z</dcterms:modified>
</cp:coreProperties>
</file>