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9" r:id="rId3"/>
    <p:sldId id="260" r:id="rId4"/>
    <p:sldId id="264" r:id="rId5"/>
    <p:sldId id="263" r:id="rId6"/>
    <p:sldId id="265" r:id="rId7"/>
    <p:sldId id="266" r:id="rId8"/>
    <p:sldId id="267" r:id="rId9"/>
    <p:sldId id="274" r:id="rId10"/>
    <p:sldId id="275" r:id="rId11"/>
    <p:sldId id="276" r:id="rId12"/>
    <p:sldId id="302" r:id="rId13"/>
    <p:sldId id="304" r:id="rId14"/>
    <p:sldId id="303" r:id="rId15"/>
    <p:sldId id="282" r:id="rId16"/>
    <p:sldId id="310" r:id="rId17"/>
    <p:sldId id="306" r:id="rId18"/>
    <p:sldId id="307" r:id="rId19"/>
    <p:sldId id="286" r:id="rId20"/>
    <p:sldId id="312" r:id="rId21"/>
    <p:sldId id="317" r:id="rId22"/>
    <p:sldId id="318" r:id="rId23"/>
    <p:sldId id="319" r:id="rId24"/>
    <p:sldId id="288" r:id="rId25"/>
    <p:sldId id="289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550B4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97" autoAdjust="0"/>
    <p:restoredTop sz="94660"/>
  </p:normalViewPr>
  <p:slideViewPr>
    <p:cSldViewPr>
      <p:cViewPr varScale="1">
        <p:scale>
          <a:sx n="39" d="100"/>
          <a:sy n="39" d="100"/>
        </p:scale>
        <p:origin x="136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021BFF-AB80-4E1A-ABDE-EE95933B8FFD}" type="doc">
      <dgm:prSet loTypeId="urn:microsoft.com/office/officeart/2005/8/layout/hierarchy1" loCatId="hierarchy" qsTypeId="urn:microsoft.com/office/officeart/2005/8/quickstyle/3d2#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903BBE2-C66E-450A-8B84-A09410B0A9E1}">
      <dgm:prSet phldrT="[Текст]"/>
      <dgm:spPr/>
      <dgm:t>
        <a:bodyPr/>
        <a:lstStyle/>
        <a:p>
          <a:r>
            <a:rPr lang="ru-RU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Пищевые интоксикации</a:t>
          </a:r>
        </a:p>
      </dgm:t>
    </dgm:pt>
    <dgm:pt modelId="{72D97D29-276A-4F5D-A17B-DE6C974036F6}" type="parTrans" cxnId="{8EB9B5C7-D7AC-4630-8F6A-F10C61E68C45}">
      <dgm:prSet/>
      <dgm:spPr/>
      <dgm:t>
        <a:bodyPr/>
        <a:lstStyle/>
        <a:p>
          <a:endParaRPr lang="ru-RU"/>
        </a:p>
      </dgm:t>
    </dgm:pt>
    <dgm:pt modelId="{95DF23AD-3107-4C66-B2E8-7A46C0EAEAEF}" type="sibTrans" cxnId="{8EB9B5C7-D7AC-4630-8F6A-F10C61E68C45}">
      <dgm:prSet/>
      <dgm:spPr/>
      <dgm:t>
        <a:bodyPr/>
        <a:lstStyle/>
        <a:p>
          <a:endParaRPr lang="ru-RU"/>
        </a:p>
      </dgm:t>
    </dgm:pt>
    <dgm:pt modelId="{83BED1EA-FE0F-4600-BC32-468458A29A24}">
      <dgm:prSet phldrT="[Текст]"/>
      <dgm:spPr/>
      <dgm:t>
        <a:bodyPr/>
        <a:lstStyle/>
        <a:p>
          <a:r>
            <a:rPr lang="ru-RU" dirty="0"/>
            <a:t>Бактериальной природы</a:t>
          </a:r>
        </a:p>
      </dgm:t>
    </dgm:pt>
    <dgm:pt modelId="{913A17FE-B38B-4CF4-AF4F-1DCA669D5AEF}" type="parTrans" cxnId="{77306981-24D5-4936-AE93-3FC1B2FCA6D5}">
      <dgm:prSet/>
      <dgm:spPr/>
      <dgm:t>
        <a:bodyPr/>
        <a:lstStyle/>
        <a:p>
          <a:endParaRPr lang="ru-RU"/>
        </a:p>
      </dgm:t>
    </dgm:pt>
    <dgm:pt modelId="{48C06A70-7BAB-47C4-BC8E-CCBDC291FA4C}" type="sibTrans" cxnId="{77306981-24D5-4936-AE93-3FC1B2FCA6D5}">
      <dgm:prSet/>
      <dgm:spPr/>
      <dgm:t>
        <a:bodyPr/>
        <a:lstStyle/>
        <a:p>
          <a:endParaRPr lang="ru-RU"/>
        </a:p>
      </dgm:t>
    </dgm:pt>
    <dgm:pt modelId="{088D8E3E-2815-481B-B7BF-5A7BBB8EA9AF}">
      <dgm:prSet phldrT="[Текст]"/>
      <dgm:spPr/>
      <dgm:t>
        <a:bodyPr/>
        <a:lstStyle/>
        <a:p>
          <a:r>
            <a:rPr lang="ru-RU" dirty="0"/>
            <a:t>Грибковой природы</a:t>
          </a:r>
        </a:p>
      </dgm:t>
    </dgm:pt>
    <dgm:pt modelId="{5559F0C0-2AE7-479A-A181-8548BAD109E3}" type="parTrans" cxnId="{387A6804-ECD3-4246-B723-7DFEFBCFE688}">
      <dgm:prSet/>
      <dgm:spPr/>
      <dgm:t>
        <a:bodyPr/>
        <a:lstStyle/>
        <a:p>
          <a:endParaRPr lang="ru-RU"/>
        </a:p>
      </dgm:t>
    </dgm:pt>
    <dgm:pt modelId="{12EB2769-F972-444D-8709-4C546AEE7AF3}" type="sibTrans" cxnId="{387A6804-ECD3-4246-B723-7DFEFBCFE688}">
      <dgm:prSet/>
      <dgm:spPr/>
      <dgm:t>
        <a:bodyPr/>
        <a:lstStyle/>
        <a:p>
          <a:endParaRPr lang="ru-RU"/>
        </a:p>
      </dgm:t>
    </dgm:pt>
    <dgm:pt modelId="{CC6DAB93-35A3-4621-A54A-C4C4BAF7E39A}" type="pres">
      <dgm:prSet presAssocID="{B6021BFF-AB80-4E1A-ABDE-EE95933B8FF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A273F7B-4BBD-493A-8156-72405C0E37B0}" type="pres">
      <dgm:prSet presAssocID="{4903BBE2-C66E-450A-8B84-A09410B0A9E1}" presName="hierRoot1" presStyleCnt="0"/>
      <dgm:spPr/>
    </dgm:pt>
    <dgm:pt modelId="{2F63AFFA-E9B1-4E61-BBDC-B1E9E2BD7BB8}" type="pres">
      <dgm:prSet presAssocID="{4903BBE2-C66E-450A-8B84-A09410B0A9E1}" presName="composite" presStyleCnt="0"/>
      <dgm:spPr/>
    </dgm:pt>
    <dgm:pt modelId="{CB0358E8-ED9C-41A4-8226-51079E53EC31}" type="pres">
      <dgm:prSet presAssocID="{4903BBE2-C66E-450A-8B84-A09410B0A9E1}" presName="background" presStyleLbl="node0" presStyleIdx="0" presStyleCnt="1"/>
      <dgm:spPr>
        <a:solidFill>
          <a:schemeClr val="accent3"/>
        </a:solidFill>
        <a:ln>
          <a:solidFill>
            <a:schemeClr val="accent3"/>
          </a:solidFill>
        </a:ln>
      </dgm:spPr>
    </dgm:pt>
    <dgm:pt modelId="{D4D670AA-79A1-4B71-A9D8-D869C9111EA0}" type="pres">
      <dgm:prSet presAssocID="{4903BBE2-C66E-450A-8B84-A09410B0A9E1}" presName="text" presStyleLbl="fgAcc0" presStyleIdx="0" presStyleCnt="1">
        <dgm:presLayoutVars>
          <dgm:chPref val="3"/>
        </dgm:presLayoutVars>
      </dgm:prSet>
      <dgm:spPr/>
    </dgm:pt>
    <dgm:pt modelId="{4F34DF48-F3E2-45A8-A391-51E077F073C9}" type="pres">
      <dgm:prSet presAssocID="{4903BBE2-C66E-450A-8B84-A09410B0A9E1}" presName="hierChild2" presStyleCnt="0"/>
      <dgm:spPr/>
    </dgm:pt>
    <dgm:pt modelId="{9C16D91B-B7C3-42BE-B151-F8CD855FBF46}" type="pres">
      <dgm:prSet presAssocID="{913A17FE-B38B-4CF4-AF4F-1DCA669D5AEF}" presName="Name10" presStyleLbl="parChTrans1D2" presStyleIdx="0" presStyleCnt="2"/>
      <dgm:spPr/>
    </dgm:pt>
    <dgm:pt modelId="{4B1221B2-367C-4B7D-A20F-C0E684A02C7F}" type="pres">
      <dgm:prSet presAssocID="{83BED1EA-FE0F-4600-BC32-468458A29A24}" presName="hierRoot2" presStyleCnt="0"/>
      <dgm:spPr/>
    </dgm:pt>
    <dgm:pt modelId="{7410EA09-D535-4C63-B52D-0A96FE166C5B}" type="pres">
      <dgm:prSet presAssocID="{83BED1EA-FE0F-4600-BC32-468458A29A24}" presName="composite2" presStyleCnt="0"/>
      <dgm:spPr/>
    </dgm:pt>
    <dgm:pt modelId="{F6F40F2E-1F39-48BE-8398-0A6E4AD32342}" type="pres">
      <dgm:prSet presAssocID="{83BED1EA-FE0F-4600-BC32-468458A29A24}" presName="background2" presStyleLbl="node2" presStyleIdx="0" presStyleCnt="2"/>
      <dgm:spPr>
        <a:solidFill>
          <a:schemeClr val="accent3"/>
        </a:solidFill>
      </dgm:spPr>
    </dgm:pt>
    <dgm:pt modelId="{E49702EE-CA80-4F56-95F1-44528E9936D8}" type="pres">
      <dgm:prSet presAssocID="{83BED1EA-FE0F-4600-BC32-468458A29A24}" presName="text2" presStyleLbl="fgAcc2" presStyleIdx="0" presStyleCnt="2">
        <dgm:presLayoutVars>
          <dgm:chPref val="3"/>
        </dgm:presLayoutVars>
      </dgm:prSet>
      <dgm:spPr/>
    </dgm:pt>
    <dgm:pt modelId="{21AFAEA9-0F1A-4464-B543-842054C6318B}" type="pres">
      <dgm:prSet presAssocID="{83BED1EA-FE0F-4600-BC32-468458A29A24}" presName="hierChild3" presStyleCnt="0"/>
      <dgm:spPr/>
    </dgm:pt>
    <dgm:pt modelId="{440D4C6C-7E79-474C-880B-778BE7094738}" type="pres">
      <dgm:prSet presAssocID="{5559F0C0-2AE7-479A-A181-8548BAD109E3}" presName="Name10" presStyleLbl="parChTrans1D2" presStyleIdx="1" presStyleCnt="2"/>
      <dgm:spPr/>
    </dgm:pt>
    <dgm:pt modelId="{74B6C100-9BA0-4E7F-AE74-7CC6DCF22A6D}" type="pres">
      <dgm:prSet presAssocID="{088D8E3E-2815-481B-B7BF-5A7BBB8EA9AF}" presName="hierRoot2" presStyleCnt="0"/>
      <dgm:spPr/>
    </dgm:pt>
    <dgm:pt modelId="{5CFEE29C-F634-4DE3-AC38-543D167560B3}" type="pres">
      <dgm:prSet presAssocID="{088D8E3E-2815-481B-B7BF-5A7BBB8EA9AF}" presName="composite2" presStyleCnt="0"/>
      <dgm:spPr/>
    </dgm:pt>
    <dgm:pt modelId="{3C6889A4-0D47-429B-9492-5EE3AEB8D957}" type="pres">
      <dgm:prSet presAssocID="{088D8E3E-2815-481B-B7BF-5A7BBB8EA9AF}" presName="background2" presStyleLbl="node2" presStyleIdx="1" presStyleCnt="2"/>
      <dgm:spPr>
        <a:solidFill>
          <a:schemeClr val="accent3"/>
        </a:solidFill>
      </dgm:spPr>
    </dgm:pt>
    <dgm:pt modelId="{0133E67B-E9F9-4201-9915-C9668DE74871}" type="pres">
      <dgm:prSet presAssocID="{088D8E3E-2815-481B-B7BF-5A7BBB8EA9AF}" presName="text2" presStyleLbl="fgAcc2" presStyleIdx="1" presStyleCnt="2">
        <dgm:presLayoutVars>
          <dgm:chPref val="3"/>
        </dgm:presLayoutVars>
      </dgm:prSet>
      <dgm:spPr/>
    </dgm:pt>
    <dgm:pt modelId="{E414DC20-9A9A-435C-9BE4-31784F5B5D58}" type="pres">
      <dgm:prSet presAssocID="{088D8E3E-2815-481B-B7BF-5A7BBB8EA9AF}" presName="hierChild3" presStyleCnt="0"/>
      <dgm:spPr/>
    </dgm:pt>
  </dgm:ptLst>
  <dgm:cxnLst>
    <dgm:cxn modelId="{387A6804-ECD3-4246-B723-7DFEFBCFE688}" srcId="{4903BBE2-C66E-450A-8B84-A09410B0A9E1}" destId="{088D8E3E-2815-481B-B7BF-5A7BBB8EA9AF}" srcOrd="1" destOrd="0" parTransId="{5559F0C0-2AE7-479A-A181-8548BAD109E3}" sibTransId="{12EB2769-F972-444D-8709-4C546AEE7AF3}"/>
    <dgm:cxn modelId="{20AC0D08-DC1F-4116-B420-6FAEE72B7A98}" type="presOf" srcId="{913A17FE-B38B-4CF4-AF4F-1DCA669D5AEF}" destId="{9C16D91B-B7C3-42BE-B151-F8CD855FBF46}" srcOrd="0" destOrd="0" presId="urn:microsoft.com/office/officeart/2005/8/layout/hierarchy1"/>
    <dgm:cxn modelId="{DFAB741F-D70F-464C-B61A-C2149D64BDD0}" type="presOf" srcId="{5559F0C0-2AE7-479A-A181-8548BAD109E3}" destId="{440D4C6C-7E79-474C-880B-778BE7094738}" srcOrd="0" destOrd="0" presId="urn:microsoft.com/office/officeart/2005/8/layout/hierarchy1"/>
    <dgm:cxn modelId="{EF574C5B-AACD-48AA-BA33-409BCD9EE770}" type="presOf" srcId="{83BED1EA-FE0F-4600-BC32-468458A29A24}" destId="{E49702EE-CA80-4F56-95F1-44528E9936D8}" srcOrd="0" destOrd="0" presId="urn:microsoft.com/office/officeart/2005/8/layout/hierarchy1"/>
    <dgm:cxn modelId="{43026869-7BC4-47DC-8EC3-3672160B439F}" type="presOf" srcId="{4903BBE2-C66E-450A-8B84-A09410B0A9E1}" destId="{D4D670AA-79A1-4B71-A9D8-D869C9111EA0}" srcOrd="0" destOrd="0" presId="urn:microsoft.com/office/officeart/2005/8/layout/hierarchy1"/>
    <dgm:cxn modelId="{77306981-24D5-4936-AE93-3FC1B2FCA6D5}" srcId="{4903BBE2-C66E-450A-8B84-A09410B0A9E1}" destId="{83BED1EA-FE0F-4600-BC32-468458A29A24}" srcOrd="0" destOrd="0" parTransId="{913A17FE-B38B-4CF4-AF4F-1DCA669D5AEF}" sibTransId="{48C06A70-7BAB-47C4-BC8E-CCBDC291FA4C}"/>
    <dgm:cxn modelId="{20D66FC5-A2A3-41ED-BF22-105DF6C02021}" type="presOf" srcId="{088D8E3E-2815-481B-B7BF-5A7BBB8EA9AF}" destId="{0133E67B-E9F9-4201-9915-C9668DE74871}" srcOrd="0" destOrd="0" presId="urn:microsoft.com/office/officeart/2005/8/layout/hierarchy1"/>
    <dgm:cxn modelId="{8EB9B5C7-D7AC-4630-8F6A-F10C61E68C45}" srcId="{B6021BFF-AB80-4E1A-ABDE-EE95933B8FFD}" destId="{4903BBE2-C66E-450A-8B84-A09410B0A9E1}" srcOrd="0" destOrd="0" parTransId="{72D97D29-276A-4F5D-A17B-DE6C974036F6}" sibTransId="{95DF23AD-3107-4C66-B2E8-7A46C0EAEAEF}"/>
    <dgm:cxn modelId="{EBFE6FE9-D3E5-4F15-BB7F-C893E3C3EBC9}" type="presOf" srcId="{B6021BFF-AB80-4E1A-ABDE-EE95933B8FFD}" destId="{CC6DAB93-35A3-4621-A54A-C4C4BAF7E39A}" srcOrd="0" destOrd="0" presId="urn:microsoft.com/office/officeart/2005/8/layout/hierarchy1"/>
    <dgm:cxn modelId="{F8E9A62E-DDC0-4EC6-BE56-7304612E9597}" type="presParOf" srcId="{CC6DAB93-35A3-4621-A54A-C4C4BAF7E39A}" destId="{EA273F7B-4BBD-493A-8156-72405C0E37B0}" srcOrd="0" destOrd="0" presId="urn:microsoft.com/office/officeart/2005/8/layout/hierarchy1"/>
    <dgm:cxn modelId="{8D490DF1-E3AA-44C0-9A91-9AAA8E10B272}" type="presParOf" srcId="{EA273F7B-4BBD-493A-8156-72405C0E37B0}" destId="{2F63AFFA-E9B1-4E61-BBDC-B1E9E2BD7BB8}" srcOrd="0" destOrd="0" presId="urn:microsoft.com/office/officeart/2005/8/layout/hierarchy1"/>
    <dgm:cxn modelId="{A8015F05-EF66-48CA-BADE-A43DB18E79FB}" type="presParOf" srcId="{2F63AFFA-E9B1-4E61-BBDC-B1E9E2BD7BB8}" destId="{CB0358E8-ED9C-41A4-8226-51079E53EC31}" srcOrd="0" destOrd="0" presId="urn:microsoft.com/office/officeart/2005/8/layout/hierarchy1"/>
    <dgm:cxn modelId="{EDBBD9AB-8F68-45DA-8A86-6EB79BDAB8C4}" type="presParOf" srcId="{2F63AFFA-E9B1-4E61-BBDC-B1E9E2BD7BB8}" destId="{D4D670AA-79A1-4B71-A9D8-D869C9111EA0}" srcOrd="1" destOrd="0" presId="urn:microsoft.com/office/officeart/2005/8/layout/hierarchy1"/>
    <dgm:cxn modelId="{00E04F70-D5A1-4CBF-9DB7-B2F51CD6F663}" type="presParOf" srcId="{EA273F7B-4BBD-493A-8156-72405C0E37B0}" destId="{4F34DF48-F3E2-45A8-A391-51E077F073C9}" srcOrd="1" destOrd="0" presId="urn:microsoft.com/office/officeart/2005/8/layout/hierarchy1"/>
    <dgm:cxn modelId="{E3AAB09B-D59B-4EAF-957A-B555E72008D7}" type="presParOf" srcId="{4F34DF48-F3E2-45A8-A391-51E077F073C9}" destId="{9C16D91B-B7C3-42BE-B151-F8CD855FBF46}" srcOrd="0" destOrd="0" presId="urn:microsoft.com/office/officeart/2005/8/layout/hierarchy1"/>
    <dgm:cxn modelId="{5D19D4FA-D381-4543-A8FF-4C4D89B9AE91}" type="presParOf" srcId="{4F34DF48-F3E2-45A8-A391-51E077F073C9}" destId="{4B1221B2-367C-4B7D-A20F-C0E684A02C7F}" srcOrd="1" destOrd="0" presId="urn:microsoft.com/office/officeart/2005/8/layout/hierarchy1"/>
    <dgm:cxn modelId="{44CCAF78-575E-4282-93B4-E4712530C985}" type="presParOf" srcId="{4B1221B2-367C-4B7D-A20F-C0E684A02C7F}" destId="{7410EA09-D535-4C63-B52D-0A96FE166C5B}" srcOrd="0" destOrd="0" presId="urn:microsoft.com/office/officeart/2005/8/layout/hierarchy1"/>
    <dgm:cxn modelId="{8B99975B-B6D3-460A-924A-079BFBDDDCB1}" type="presParOf" srcId="{7410EA09-D535-4C63-B52D-0A96FE166C5B}" destId="{F6F40F2E-1F39-48BE-8398-0A6E4AD32342}" srcOrd="0" destOrd="0" presId="urn:microsoft.com/office/officeart/2005/8/layout/hierarchy1"/>
    <dgm:cxn modelId="{19BB774C-AE73-4CD1-9409-B20B7DBE2A35}" type="presParOf" srcId="{7410EA09-D535-4C63-B52D-0A96FE166C5B}" destId="{E49702EE-CA80-4F56-95F1-44528E9936D8}" srcOrd="1" destOrd="0" presId="urn:microsoft.com/office/officeart/2005/8/layout/hierarchy1"/>
    <dgm:cxn modelId="{50A24EDC-0337-403B-91BB-C693668FA5C8}" type="presParOf" srcId="{4B1221B2-367C-4B7D-A20F-C0E684A02C7F}" destId="{21AFAEA9-0F1A-4464-B543-842054C6318B}" srcOrd="1" destOrd="0" presId="urn:microsoft.com/office/officeart/2005/8/layout/hierarchy1"/>
    <dgm:cxn modelId="{01783E91-B3BF-42FE-A9AA-E6C7C1DF95A8}" type="presParOf" srcId="{4F34DF48-F3E2-45A8-A391-51E077F073C9}" destId="{440D4C6C-7E79-474C-880B-778BE7094738}" srcOrd="2" destOrd="0" presId="urn:microsoft.com/office/officeart/2005/8/layout/hierarchy1"/>
    <dgm:cxn modelId="{080594AE-A071-4516-8DEC-6752862AA81B}" type="presParOf" srcId="{4F34DF48-F3E2-45A8-A391-51E077F073C9}" destId="{74B6C100-9BA0-4E7F-AE74-7CC6DCF22A6D}" srcOrd="3" destOrd="0" presId="urn:microsoft.com/office/officeart/2005/8/layout/hierarchy1"/>
    <dgm:cxn modelId="{DA595993-D8F3-4DE9-82AE-6A5886308DEC}" type="presParOf" srcId="{74B6C100-9BA0-4E7F-AE74-7CC6DCF22A6D}" destId="{5CFEE29C-F634-4DE3-AC38-543D167560B3}" srcOrd="0" destOrd="0" presId="urn:microsoft.com/office/officeart/2005/8/layout/hierarchy1"/>
    <dgm:cxn modelId="{C5476A73-E6E1-435C-8978-016CFCE9D672}" type="presParOf" srcId="{5CFEE29C-F634-4DE3-AC38-543D167560B3}" destId="{3C6889A4-0D47-429B-9492-5EE3AEB8D957}" srcOrd="0" destOrd="0" presId="urn:microsoft.com/office/officeart/2005/8/layout/hierarchy1"/>
    <dgm:cxn modelId="{FEC10B09-AC8A-4335-82C3-B4951F29472A}" type="presParOf" srcId="{5CFEE29C-F634-4DE3-AC38-543D167560B3}" destId="{0133E67B-E9F9-4201-9915-C9668DE74871}" srcOrd="1" destOrd="0" presId="urn:microsoft.com/office/officeart/2005/8/layout/hierarchy1"/>
    <dgm:cxn modelId="{FC0FFA5C-D650-423F-B84F-8DB2D8936479}" type="presParOf" srcId="{74B6C100-9BA0-4E7F-AE74-7CC6DCF22A6D}" destId="{E414DC20-9A9A-435C-9BE4-31784F5B5D5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0D4C6C-7E79-474C-880B-778BE7094738}">
      <dsp:nvSpPr>
        <dsp:cNvPr id="0" name=""/>
        <dsp:cNvSpPr/>
      </dsp:nvSpPr>
      <dsp:spPr>
        <a:xfrm>
          <a:off x="3138528" y="1687943"/>
          <a:ext cx="1623819" cy="7727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6634"/>
              </a:lnTo>
              <a:lnTo>
                <a:pt x="1623819" y="526634"/>
              </a:lnTo>
              <a:lnTo>
                <a:pt x="1623819" y="7727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16D91B-B7C3-42BE-B151-F8CD855FBF46}">
      <dsp:nvSpPr>
        <dsp:cNvPr id="0" name=""/>
        <dsp:cNvSpPr/>
      </dsp:nvSpPr>
      <dsp:spPr>
        <a:xfrm>
          <a:off x="1514708" y="1687943"/>
          <a:ext cx="1623819" cy="772790"/>
        </a:xfrm>
        <a:custGeom>
          <a:avLst/>
          <a:gdLst/>
          <a:ahLst/>
          <a:cxnLst/>
          <a:rect l="0" t="0" r="0" b="0"/>
          <a:pathLst>
            <a:path>
              <a:moveTo>
                <a:pt x="1623819" y="0"/>
              </a:moveTo>
              <a:lnTo>
                <a:pt x="1623819" y="526634"/>
              </a:lnTo>
              <a:lnTo>
                <a:pt x="0" y="526634"/>
              </a:lnTo>
              <a:lnTo>
                <a:pt x="0" y="7727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0358E8-ED9C-41A4-8226-51079E53EC31}">
      <dsp:nvSpPr>
        <dsp:cNvPr id="0" name=""/>
        <dsp:cNvSpPr/>
      </dsp:nvSpPr>
      <dsp:spPr>
        <a:xfrm>
          <a:off x="1809948" y="648"/>
          <a:ext cx="2657158" cy="1687295"/>
        </a:xfrm>
        <a:prstGeom prst="roundRect">
          <a:avLst>
            <a:gd name="adj" fmla="val 10000"/>
          </a:avLst>
        </a:prstGeom>
        <a:solidFill>
          <a:schemeClr val="accent3"/>
        </a:solidFill>
        <a:ln>
          <a:solidFill>
            <a:schemeClr val="accent3"/>
          </a:solidFill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4D670AA-79A1-4B71-A9D8-D869C9111EA0}">
      <dsp:nvSpPr>
        <dsp:cNvPr id="0" name=""/>
        <dsp:cNvSpPr/>
      </dsp:nvSpPr>
      <dsp:spPr>
        <a:xfrm>
          <a:off x="2105188" y="281125"/>
          <a:ext cx="2657158" cy="16872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Пищевые интоксикации</a:t>
          </a:r>
        </a:p>
      </dsp:txBody>
      <dsp:txXfrm>
        <a:off x="2154607" y="330544"/>
        <a:ext cx="2558320" cy="1588457"/>
      </dsp:txXfrm>
    </dsp:sp>
    <dsp:sp modelId="{F6F40F2E-1F39-48BE-8398-0A6E4AD32342}">
      <dsp:nvSpPr>
        <dsp:cNvPr id="0" name=""/>
        <dsp:cNvSpPr/>
      </dsp:nvSpPr>
      <dsp:spPr>
        <a:xfrm>
          <a:off x="186129" y="2460734"/>
          <a:ext cx="2657158" cy="1687295"/>
        </a:xfrm>
        <a:prstGeom prst="roundRect">
          <a:avLst>
            <a:gd name="adj" fmla="val 10000"/>
          </a:avLst>
        </a:prstGeom>
        <a:solidFill>
          <a:schemeClr val="accent3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9702EE-CA80-4F56-95F1-44528E9936D8}">
      <dsp:nvSpPr>
        <dsp:cNvPr id="0" name=""/>
        <dsp:cNvSpPr/>
      </dsp:nvSpPr>
      <dsp:spPr>
        <a:xfrm>
          <a:off x="481369" y="2741212"/>
          <a:ext cx="2657158" cy="16872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Бактериальной природы</a:t>
          </a:r>
        </a:p>
      </dsp:txBody>
      <dsp:txXfrm>
        <a:off x="530788" y="2790631"/>
        <a:ext cx="2558320" cy="1588457"/>
      </dsp:txXfrm>
    </dsp:sp>
    <dsp:sp modelId="{3C6889A4-0D47-429B-9492-5EE3AEB8D957}">
      <dsp:nvSpPr>
        <dsp:cNvPr id="0" name=""/>
        <dsp:cNvSpPr/>
      </dsp:nvSpPr>
      <dsp:spPr>
        <a:xfrm>
          <a:off x="3433767" y="2460734"/>
          <a:ext cx="2657158" cy="1687295"/>
        </a:xfrm>
        <a:prstGeom prst="roundRect">
          <a:avLst>
            <a:gd name="adj" fmla="val 10000"/>
          </a:avLst>
        </a:prstGeom>
        <a:solidFill>
          <a:schemeClr val="accent3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133E67B-E9F9-4201-9915-C9668DE74871}">
      <dsp:nvSpPr>
        <dsp:cNvPr id="0" name=""/>
        <dsp:cNvSpPr/>
      </dsp:nvSpPr>
      <dsp:spPr>
        <a:xfrm>
          <a:off x="3729007" y="2741212"/>
          <a:ext cx="2657158" cy="16872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Грибковой природы</a:t>
          </a:r>
        </a:p>
      </dsp:txBody>
      <dsp:txXfrm>
        <a:off x="3778426" y="2790631"/>
        <a:ext cx="2558320" cy="15884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C74BBF-6FFB-446A-A813-FA41D398F6CA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0EDDD0-98A0-4C0A-A94F-E9E50D95C9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EDDD0-98A0-4C0A-A94F-E9E50D95C98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EDDD0-98A0-4C0A-A94F-E9E50D95C98A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614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9E0841F-F2E0-464A-A3D9-94358BCFAD20}" type="slidenum">
              <a:rPr lang="ru-RU" altLang="ru-RU"/>
              <a:pPr/>
              <a:t>22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29348FB-01C4-4F25-ACED-F89A9899AD7F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F84AE83-9610-4535-914C-93122DD08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348FB-01C4-4F25-ACED-F89A9899AD7F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4AE83-9610-4535-914C-93122DD08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348FB-01C4-4F25-ACED-F89A9899AD7F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4AE83-9610-4535-914C-93122DD08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29348FB-01C4-4F25-ACED-F89A9899AD7F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F84AE83-9610-4535-914C-93122DD08C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29348FB-01C4-4F25-ACED-F89A9899AD7F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F84AE83-9610-4535-914C-93122DD08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348FB-01C4-4F25-ACED-F89A9899AD7F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4AE83-9610-4535-914C-93122DD08C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348FB-01C4-4F25-ACED-F89A9899AD7F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4AE83-9610-4535-914C-93122DD08C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29348FB-01C4-4F25-ACED-F89A9899AD7F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F84AE83-9610-4535-914C-93122DD08C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348FB-01C4-4F25-ACED-F89A9899AD7F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4AE83-9610-4535-914C-93122DD08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29348FB-01C4-4F25-ACED-F89A9899AD7F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F84AE83-9610-4535-914C-93122DD08C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29348FB-01C4-4F25-ACED-F89A9899AD7F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F84AE83-9610-4535-914C-93122DD08C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29348FB-01C4-4F25-ACED-F89A9899AD7F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F84AE83-9610-4535-914C-93122DD08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ru/url?sa=i&amp;rct=j&amp;q=&amp;esrc=s&amp;frm=1&amp;source=images&amp;cd=&amp;cad=rja&amp;docid=7vE62SKPlehiTM&amp;tbnid=KoDblwmeHYnkAM:&amp;ved=0CAUQjRw&amp;url=http://pics8.this-pic.com/key/bacillus%20megaterium%20gram%20stain&amp;ei=QiFHUtqENZGQ4ATG1YDwBg&amp;bvm=bv.53217764,d.bGE&amp;psig=AFQjCNGmskhWoYMn0EuiIhJhjEUuyFWqcg&amp;ust=1380479634774006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ru/url?sa=i&amp;rct=j&amp;q=&amp;esrc=s&amp;frm=1&amp;source=images&amp;cd=&amp;cad=rja&amp;docid=bqP2ijX-GEu0nM&amp;tbnid=EuFwGs9nnPAwbM:&amp;ved=0CAUQjRw&amp;url=http://services.leatherheadfood.com/eman/FactSheet.aspx?ID=78&amp;ei=FyVIUoPyNaWE4gTnxYHABg&amp;bvm=bv.53217764,d.bGE&amp;psig=AFQjCNGE2nygtfYYt667e3OxFvCHbY7kTA&amp;ust=1380546119579760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url?sa=i&amp;rct=j&amp;q=&amp;esrc=s&amp;frm=1&amp;source=images&amp;cd=&amp;cad=rja&amp;docid=M8se46e540do1M&amp;tbnid=3FKj7tf8KbmA-M:&amp;ved=0CAUQjRw&amp;url=http://otvet.mail.ru/question/58907547&amp;ei=GyZIUoHgNbTX4QTbs4HIBg&amp;bvm=bv.53217764,d.bGE&amp;psig=AFQjCNHnqnIjpOu3CTr5-G9f-5LczBZfow&amp;ust=1380546443262774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url?sa=i&amp;rct=j&amp;q=&amp;esrc=s&amp;frm=1&amp;source=images&amp;cd=&amp;cad=rja&amp;docid=Vp8zdZbSFfbnzM&amp;tbnid=iL2uewqg9QjYbM:&amp;ved=0CAUQjRw&amp;url=http://www.ent.iastate.edu/imagegal/plantpath/corn/fusarium/fusarium_ear_rot.html&amp;ei=OidIUsWDK_GP4gS0hIHQAQ&amp;bvm=bv.53217764,d.bGE&amp;psig=AFQjCNGcpupm03jIwPZT4-mNvxg0L8fEfQ&amp;ust=138054672195463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571480"/>
            <a:ext cx="7143768" cy="4286280"/>
          </a:xfrm>
        </p:spPr>
        <p:txBody>
          <a:bodyPr>
            <a:noAutofit/>
          </a:bodyPr>
          <a:lstStyle/>
          <a:p>
            <a:pPr algn="ctr"/>
            <a:r>
              <a:rPr lang="ru-RU" sz="4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4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4400" dirty="0"/>
            </a:br>
            <a:r>
              <a:rPr 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ХАРАКТЕРИСТИКА ПАТОГЕННЫХ МИКРООРГАНИЗМОВ </a:t>
            </a:r>
            <a:br>
              <a:rPr lang="ru-RU" sz="4400" dirty="0"/>
            </a:br>
            <a:endParaRPr lang="ru-RU" sz="4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65403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Сибирская язва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285860"/>
            <a:ext cx="8786842" cy="5572140"/>
          </a:xfrm>
        </p:spPr>
        <p:txBody>
          <a:bodyPr>
            <a:normAutofit/>
          </a:bodyPr>
          <a:lstStyle/>
          <a:p>
            <a:pPr lvl="0"/>
            <a:r>
              <a:rPr lang="ru-RU" i="1" dirty="0"/>
              <a:t>–</a:t>
            </a:r>
            <a:r>
              <a:rPr lang="ru-RU" dirty="0"/>
              <a:t> относится к числу наиболее опасных инфекций. Возбудитель </a:t>
            </a:r>
            <a:r>
              <a:rPr lang="ru-RU" sz="3200" b="1" dirty="0">
                <a:solidFill>
                  <a:srgbClr val="FF0000"/>
                </a:solidFill>
              </a:rPr>
              <a:t>– </a:t>
            </a:r>
            <a:r>
              <a:rPr lang="en-US" sz="3200" b="1" dirty="0">
                <a:solidFill>
                  <a:srgbClr val="FF0000"/>
                </a:solidFill>
              </a:rPr>
              <a:t>Bacillus </a:t>
            </a:r>
            <a:r>
              <a:rPr lang="en-US" sz="3200" b="1" dirty="0" err="1">
                <a:solidFill>
                  <a:srgbClr val="FF0000"/>
                </a:solidFill>
              </a:rPr>
              <a:t>anthracis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dirty="0"/>
              <a:t>– крупная неподвижная аэробная споровая палочка, клетки часто располагаются цепочками. Вегетативные формы погибают при 75 </a:t>
            </a:r>
            <a:r>
              <a:rPr lang="ru-RU" baseline="30000" dirty="0"/>
              <a:t>0</a:t>
            </a:r>
            <a:r>
              <a:rPr lang="ru-RU" dirty="0"/>
              <a:t>С через 2-3 мин. Споры термоустойчивы – выдерживают кипячение в течение более часа и доже </a:t>
            </a:r>
            <a:r>
              <a:rPr lang="ru-RU" dirty="0" err="1"/>
              <a:t>автоклавирование</a:t>
            </a:r>
            <a:r>
              <a:rPr lang="ru-RU" dirty="0"/>
              <a:t> до 10 мин. Десятки и сотни лет сохраняются в почве. Возбудитель образует сложный экзотоксин. Сибирская язва у человека может протекать в трех формах: кишечной, легочной и кожной. Инфекция передается через зараженное мясо, через инфицированное кожевенное и меховое сырье.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428728" y="1785926"/>
          <a:ext cx="6572296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28596" y="142852"/>
            <a:ext cx="81439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88" lvl="4" indent="-1588" algn="ctr">
              <a:buNone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Пищевые отравления микробного происхождения: интоксикация и 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токсикоинфекции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501093" cy="100013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Бактериальные пищевые интоксикации</a:t>
            </a:r>
            <a:endParaRPr lang="ru-RU" sz="3200" dirty="0"/>
          </a:p>
        </p:txBody>
      </p:sp>
      <p:sp>
        <p:nvSpPr>
          <p:cNvPr id="48131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428736"/>
            <a:ext cx="8072494" cy="3786214"/>
          </a:xfrm>
        </p:spPr>
        <p:txBody>
          <a:bodyPr/>
          <a:lstStyle/>
          <a:p>
            <a:r>
              <a:rPr lang="ru-RU" altLang="ru-RU" dirty="0">
                <a:solidFill>
                  <a:srgbClr val="002060"/>
                </a:solidFill>
                <a:latin typeface="Arial Black" pitchFamily="34" charset="0"/>
              </a:rPr>
              <a:t>Интоксикации – пищевые отравления, вызываемые при употреблении продуктов, в которых накопились экзотоксины – продукты жизнедеятельности определенных микроорганизмов. </a:t>
            </a:r>
          </a:p>
          <a:p>
            <a:r>
              <a:rPr lang="ru-RU" altLang="ru-RU" dirty="0">
                <a:solidFill>
                  <a:srgbClr val="002060"/>
                </a:solidFill>
                <a:latin typeface="Arial Black" pitchFamily="34" charset="0"/>
              </a:rPr>
              <a:t>Способностью продуцировать экзотоксины обладают стафилококки и возбудитель ботулизма </a:t>
            </a:r>
            <a:r>
              <a:rPr lang="ru-RU" altLang="ru-RU" dirty="0" err="1">
                <a:solidFill>
                  <a:srgbClr val="002060"/>
                </a:solidFill>
                <a:latin typeface="Arial Black" pitchFamily="34" charset="0"/>
              </a:rPr>
              <a:t>Clostridium</a:t>
            </a:r>
            <a:r>
              <a:rPr lang="ru-RU" altLang="ru-RU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u-RU" altLang="ru-RU" dirty="0" err="1">
                <a:solidFill>
                  <a:srgbClr val="002060"/>
                </a:solidFill>
                <a:latin typeface="Arial Black" pitchFamily="34" charset="0"/>
              </a:rPr>
              <a:t>botulinus</a:t>
            </a:r>
            <a:r>
              <a:rPr lang="ru-RU" altLang="ru-RU" dirty="0">
                <a:solidFill>
                  <a:srgbClr val="002060"/>
                </a:solidFill>
                <a:latin typeface="Arial Black" pitchFamily="34" charset="0"/>
              </a:rPr>
              <a:t>. </a:t>
            </a:r>
          </a:p>
          <a:p>
            <a:endParaRPr lang="ru-RU" alt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42844" y="1500174"/>
            <a:ext cx="8429684" cy="4357718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ru-RU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Ботулизм</a:t>
            </a:r>
            <a:r>
              <a:rPr lang="ru-RU" sz="2200" dirty="0">
                <a:solidFill>
                  <a:srgbClr val="FF0000"/>
                </a:solidFill>
              </a:rPr>
              <a:t> </a:t>
            </a:r>
            <a:r>
              <a:rPr lang="ru-RU" sz="2200" dirty="0"/>
              <a:t>(от </a:t>
            </a:r>
            <a:r>
              <a:rPr lang="ru-RU" sz="2200" i="1" dirty="0"/>
              <a:t>лат. «</a:t>
            </a:r>
            <a:r>
              <a:rPr lang="ru-RU" sz="2200" i="1" dirty="0" err="1"/>
              <a:t>botulus</a:t>
            </a:r>
            <a:r>
              <a:rPr lang="ru-RU" sz="2200" i="1" dirty="0"/>
              <a:t>»</a:t>
            </a:r>
            <a:r>
              <a:rPr lang="ru-RU" sz="2200" dirty="0"/>
              <a:t> — колбаса) — тяжелое пищевое отравление токсином </a:t>
            </a:r>
            <a:r>
              <a:rPr lang="ru-RU" sz="22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Clostridium</a:t>
            </a:r>
            <a:r>
              <a:rPr lang="ru-RU" sz="2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botulinum</a:t>
            </a:r>
            <a:r>
              <a:rPr lang="ru-RU" sz="2200" i="1" dirty="0"/>
              <a:t>.</a:t>
            </a:r>
            <a:r>
              <a:rPr lang="ru-RU" sz="2200" dirty="0"/>
              <a:t> Это крупные, подвижные, грамположительные палочки, образуют споры. </a:t>
            </a:r>
            <a:r>
              <a:rPr lang="ru-RU" sz="2200" dirty="0" err="1"/>
              <a:t>Клостридии</a:t>
            </a:r>
            <a:r>
              <a:rPr lang="ru-RU" sz="2200" dirty="0"/>
              <a:t> ботулизма — строгие анаэробы, оптимальная температура роста 30—37 °С. Не развиваются и не продуцируют токсин при </a:t>
            </a:r>
            <a:r>
              <a:rPr lang="ru-RU" sz="2200" dirty="0" err="1"/>
              <a:t>pH</a:t>
            </a:r>
            <a:r>
              <a:rPr lang="ru-RU" sz="2200" dirty="0"/>
              <a:t> ниже 4,0, при температуре ниже 4—5 °С, содержании </a:t>
            </a:r>
            <a:r>
              <a:rPr lang="en-US" sz="2200" dirty="0" err="1"/>
              <a:t>NaCl</a:t>
            </a:r>
            <a:r>
              <a:rPr lang="ru-RU" sz="2200" dirty="0"/>
              <a:t> 6—10 % (в зависимости от температуры). Попадая с пищей в кишечник, токсин всасывается в кровь и поражает центральную нервную и сердечнососудистую системы.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ru-RU" sz="2200" dirty="0"/>
              <a:t>Инкубационный период чаще 12—24 ч, но может быть и короче (2—6 ч) и длительнее (несколько суток). </a:t>
            </a:r>
            <a:endParaRPr lang="en-US" sz="2200" dirty="0"/>
          </a:p>
        </p:txBody>
      </p:sp>
      <p:pic>
        <p:nvPicPr>
          <p:cNvPr id="50179" name="Picture 2" descr="https://encrypted-tbn3.gstatic.com/images?q=tbn:ANd9GcQQVCU8J0DvB0IVjgMqifZrLBaag0c1jbzAXs51cftxGshOfyq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52"/>
            <a:ext cx="2071702" cy="1325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214290"/>
            <a:ext cx="8215313" cy="5429250"/>
          </a:xfrm>
        </p:spPr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ru-RU" sz="3400" b="1" i="1" dirty="0">
                <a:solidFill>
                  <a:srgbClr val="002060"/>
                </a:solidFill>
                <a:latin typeface="Arial Black" pitchFamily="34" charset="0"/>
              </a:rPr>
              <a:t>Стафилококковые пищевые интоксикации</a:t>
            </a:r>
            <a:endParaRPr lang="en-US" sz="3400" b="1" i="1" dirty="0">
              <a:solidFill>
                <a:srgbClr val="002060"/>
              </a:solidFill>
              <a:latin typeface="Arial Black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>
                <a:latin typeface="Tahoma" pitchFamily="34" charset="0"/>
                <a:cs typeface="Tahoma" pitchFamily="34" charset="0"/>
              </a:rPr>
              <a:t>Патогенные стафилококки — семейство </a:t>
            </a:r>
            <a:r>
              <a:rPr lang="ru-RU" i="1" dirty="0" err="1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Micrococcaceae</a:t>
            </a:r>
            <a:r>
              <a:rPr lang="ru-RU" i="1" dirty="0">
                <a:latin typeface="Tahoma" pitchFamily="34" charset="0"/>
                <a:cs typeface="Tahoma" pitchFamily="34" charset="0"/>
              </a:rPr>
              <a:t>,</a:t>
            </a:r>
            <a:r>
              <a:rPr lang="ru-RU" dirty="0">
                <a:latin typeface="Tahoma" pitchFamily="34" charset="0"/>
                <a:cs typeface="Tahoma" pitchFamily="34" charset="0"/>
              </a:rPr>
              <a:t> род </a:t>
            </a:r>
            <a:r>
              <a:rPr lang="ru-RU" i="1" dirty="0" err="1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Staphylococcus</a:t>
            </a:r>
            <a:r>
              <a:rPr lang="ru-RU" i="1" dirty="0">
                <a:latin typeface="Tahoma" pitchFamily="34" charset="0"/>
                <a:cs typeface="Tahoma" pitchFamily="34" charset="0"/>
              </a:rPr>
              <a:t>,</a:t>
            </a:r>
            <a:r>
              <a:rPr lang="ru-RU" dirty="0">
                <a:latin typeface="Tahoma" pitchFamily="34" charset="0"/>
                <a:cs typeface="Tahoma" pitchFamily="34" charset="0"/>
              </a:rPr>
              <a:t> обитают на коже человека, в носоглотке и известны как возбудители гнойничковых и ряда других заболеваний. Род </a:t>
            </a:r>
            <a:r>
              <a:rPr lang="ru-RU" i="1" dirty="0" err="1">
                <a:latin typeface="Tahoma" pitchFamily="34" charset="0"/>
                <a:cs typeface="Tahoma" pitchFamily="34" charset="0"/>
              </a:rPr>
              <a:t>Staphylococcus</a:t>
            </a:r>
            <a:r>
              <a:rPr lang="ru-RU" dirty="0">
                <a:latin typeface="Tahoma" pitchFamily="34" charset="0"/>
                <a:cs typeface="Tahoma" pitchFamily="34" charset="0"/>
              </a:rPr>
              <a:t> включает несколько видов: пищевые отравления вызываются в основном </a:t>
            </a:r>
            <a:r>
              <a:rPr lang="ru-RU" i="1" dirty="0" err="1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S.aureus</a:t>
            </a:r>
            <a:r>
              <a:rPr lang="ru-RU" dirty="0">
                <a:latin typeface="Tahoma" pitchFamily="34" charset="0"/>
                <a:cs typeface="Tahoma" pitchFamily="34" charset="0"/>
              </a:rPr>
              <a:t> (золотистым стафилококком). При размножении в пищевых продуктах он продуцирует </a:t>
            </a:r>
            <a:r>
              <a:rPr lang="ru-RU" dirty="0" err="1">
                <a:latin typeface="Tahoma" pitchFamily="34" charset="0"/>
                <a:cs typeface="Tahoma" pitchFamily="34" charset="0"/>
              </a:rPr>
              <a:t>энтеротоксин</a:t>
            </a:r>
            <a:r>
              <a:rPr lang="ru-RU" dirty="0">
                <a:latin typeface="Tahoma" pitchFamily="34" charset="0"/>
                <a:cs typeface="Tahoma" pitchFamily="34" charset="0"/>
              </a:rPr>
              <a:t> (кишечный яд), вызывающий отравление, выделяет фермент (</a:t>
            </a:r>
            <a:r>
              <a:rPr lang="ru-RU" dirty="0" err="1">
                <a:latin typeface="Tahoma" pitchFamily="34" charset="0"/>
                <a:cs typeface="Tahoma" pitchFamily="34" charset="0"/>
              </a:rPr>
              <a:t>плазмокоагулаза</a:t>
            </a:r>
            <a:r>
              <a:rPr lang="ru-RU" dirty="0">
                <a:latin typeface="Tahoma" pitchFamily="34" charset="0"/>
                <a:cs typeface="Tahoma" pitchFamily="34" charset="0"/>
              </a:rPr>
              <a:t>) —свертывающий плазму крови, поэтому патогенные стафилококки получили название </a:t>
            </a:r>
            <a:r>
              <a:rPr lang="ru-RU" dirty="0" err="1">
                <a:latin typeface="Tahoma" pitchFamily="34" charset="0"/>
                <a:cs typeface="Tahoma" pitchFamily="34" charset="0"/>
              </a:rPr>
              <a:t>коагулазоположительных</a:t>
            </a:r>
            <a:r>
              <a:rPr lang="ru-RU" dirty="0">
                <a:latin typeface="Tahoma" pitchFamily="34" charset="0"/>
                <a:cs typeface="Tahoma" pitchFamily="34" charset="0"/>
              </a:rPr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ru-RU" i="1" dirty="0">
                <a:latin typeface="Tahoma" pitchFamily="34" charset="0"/>
                <a:cs typeface="Tahoma" pitchFamily="34" charset="0"/>
              </a:rPr>
              <a:t>Золотистые стафилококки —</a:t>
            </a:r>
            <a:r>
              <a:rPr lang="ru-RU" dirty="0">
                <a:latin typeface="Tahoma" pitchFamily="34" charset="0"/>
                <a:cs typeface="Tahoma" pitchFamily="34" charset="0"/>
              </a:rPr>
              <a:t> грамположительные, факультативные анаэробы, оптимум температура — 30—37 °С.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>
                <a:latin typeface="Tahoma" pitchFamily="34" charset="0"/>
                <a:cs typeface="Tahoma" pitchFamily="34" charset="0"/>
              </a:rPr>
              <a:t>Распространение возбудителя происходит воздушно-капельным, воздушно-пылевым и контактным путями. Иногда </a:t>
            </a:r>
            <a:r>
              <a:rPr lang="ru-RU" dirty="0" err="1">
                <a:latin typeface="Tahoma" pitchFamily="34" charset="0"/>
                <a:cs typeface="Tahoma" pitchFamily="34" charset="0"/>
              </a:rPr>
              <a:t>энтеротоксигенный</a:t>
            </a:r>
            <a:r>
              <a:rPr lang="ru-RU" dirty="0">
                <a:latin typeface="Tahoma" pitchFamily="34" charset="0"/>
                <a:cs typeface="Tahoma" pitchFamily="34" charset="0"/>
              </a:rPr>
              <a:t> стафилококк попадает в пищу от больных животных и людей с гнойные заболеваниями кожи. Причиной отравления могут послужить различные продукты — сметана, творог, мясные, рыбные, кулинарные и кондитерские (особенно с заварным кремом) изделия и др. </a:t>
            </a:r>
          </a:p>
        </p:txBody>
      </p:sp>
      <p:pic>
        <p:nvPicPr>
          <p:cNvPr id="49155" name="Picture 2" descr="https://encrypted-tbn2.gstatic.com/images?q=tbn:ANd9GcRvH8xkYT7dzumg9JmYosADYYLCwq6Kg0CvTC41cWwtmy_PD__fu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5286388"/>
            <a:ext cx="2000264" cy="147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928670"/>
            <a:ext cx="8472518" cy="535785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Пищевые токсикоинфекции, вызываемые сальмонеллами </a:t>
            </a:r>
            <a:r>
              <a:rPr lang="ru-RU" b="1" dirty="0">
                <a:solidFill>
                  <a:srgbClr val="FF0000"/>
                </a:solidFill>
              </a:rPr>
              <a:t>(</a:t>
            </a:r>
            <a:r>
              <a:rPr lang="en-US" b="1" dirty="0">
                <a:solidFill>
                  <a:srgbClr val="FF0000"/>
                </a:solidFill>
              </a:rPr>
              <a:t>Salmonella</a:t>
            </a:r>
            <a:r>
              <a:rPr lang="ru-RU" b="1" dirty="0">
                <a:solidFill>
                  <a:srgbClr val="FF0000"/>
                </a:solidFill>
              </a:rPr>
              <a:t>), </a:t>
            </a:r>
            <a:r>
              <a:rPr lang="ru-RU" dirty="0"/>
              <a:t>называют </a:t>
            </a:r>
            <a:r>
              <a:rPr lang="ru-RU" dirty="0">
                <a:solidFill>
                  <a:srgbClr val="FF0000"/>
                </a:solidFill>
              </a:rPr>
              <a:t>сальмонеллезами. </a:t>
            </a:r>
          </a:p>
          <a:p>
            <a:pPr algn="just"/>
            <a:r>
              <a:rPr lang="ru-RU" dirty="0"/>
              <a:t>Наиболее распространенными возбудителями </a:t>
            </a:r>
            <a:r>
              <a:rPr lang="ru-RU" dirty="0" err="1"/>
              <a:t>сальмонеллезных</a:t>
            </a:r>
            <a:r>
              <a:rPr lang="ru-RU" dirty="0"/>
              <a:t> токсикоинфекции является </a:t>
            </a:r>
            <a:r>
              <a:rPr lang="ru-RU" dirty="0" err="1"/>
              <a:t>бреславльская</a:t>
            </a:r>
            <a:r>
              <a:rPr lang="ru-RU" dirty="0"/>
              <a:t> палочка – 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ru-RU" dirty="0">
                <a:solidFill>
                  <a:srgbClr val="FF0000"/>
                </a:solidFill>
              </a:rPr>
              <a:t>. </a:t>
            </a:r>
            <a:r>
              <a:rPr lang="en-US" dirty="0" err="1">
                <a:solidFill>
                  <a:srgbClr val="FF0000"/>
                </a:solidFill>
              </a:rPr>
              <a:t>typhimurium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(палочка мышиного тифа). Несколько меньшую роль играет палочка </a:t>
            </a:r>
            <a:r>
              <a:rPr lang="ru-RU" dirty="0" err="1"/>
              <a:t>Гертнера</a:t>
            </a:r>
            <a:r>
              <a:rPr lang="ru-RU" dirty="0"/>
              <a:t> (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ru-RU" dirty="0">
                <a:solidFill>
                  <a:srgbClr val="FF0000"/>
                </a:solidFill>
              </a:rPr>
              <a:t>. </a:t>
            </a:r>
            <a:r>
              <a:rPr lang="en-US" dirty="0" err="1">
                <a:solidFill>
                  <a:srgbClr val="FF0000"/>
                </a:solidFill>
              </a:rPr>
              <a:t>enteritidis</a:t>
            </a:r>
            <a:r>
              <a:rPr lang="ru-RU" dirty="0">
                <a:solidFill>
                  <a:srgbClr val="FF0000"/>
                </a:solidFill>
              </a:rPr>
              <a:t>). </a:t>
            </a:r>
            <a:r>
              <a:rPr lang="ru-RU" dirty="0"/>
              <a:t>Среди других сальмонелл удельный вес отравлений </a:t>
            </a:r>
            <a:r>
              <a:rPr lang="en-US" dirty="0"/>
              <a:t>S</a:t>
            </a:r>
            <a:r>
              <a:rPr lang="ru-RU" dirty="0"/>
              <a:t>. </a:t>
            </a:r>
            <a:r>
              <a:rPr lang="en-US" dirty="0" err="1"/>
              <a:t>typhimurium</a:t>
            </a:r>
            <a:r>
              <a:rPr lang="ru-RU" dirty="0"/>
              <a:t> составляет от 23 до 70 % (В. А. </a:t>
            </a:r>
            <a:r>
              <a:rPr lang="ru-RU" dirty="0" err="1"/>
              <a:t>Килессо</a:t>
            </a:r>
            <a:r>
              <a:rPr lang="ru-RU" dirty="0"/>
              <a:t>).</a:t>
            </a:r>
          </a:p>
          <a:p>
            <a:pPr algn="just"/>
            <a:r>
              <a:rPr lang="ru-RU" dirty="0"/>
              <a:t>Экзотоксина они не образуют, их болезнетворное действие на организм человека и животного связано с </a:t>
            </a:r>
            <a:r>
              <a:rPr lang="ru-RU" dirty="0">
                <a:solidFill>
                  <a:srgbClr val="FF0000"/>
                </a:solidFill>
              </a:rPr>
              <a:t>эндотоксином</a:t>
            </a:r>
            <a:r>
              <a:rPr lang="ru-RU" dirty="0"/>
              <a:t>, который характеризуется высокой токсичностью.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42852"/>
            <a:ext cx="79296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Пищевые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токсикоинфекции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14282" y="142852"/>
            <a:ext cx="7858125" cy="5572125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ru-RU" i="1" dirty="0" err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Bacillus</a:t>
            </a:r>
            <a:r>
              <a:rPr lang="ru-RU" i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cereus</a:t>
            </a:r>
            <a:r>
              <a:rPr lang="ru-RU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i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(бацилла цереус)</a:t>
            </a:r>
            <a:r>
              <a:rPr lang="ru-RU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dirty="0">
                <a:latin typeface="Tahoma" pitchFamily="34" charset="0"/>
                <a:cs typeface="Tahoma" pitchFamily="34" charset="0"/>
              </a:rPr>
              <a:t>— 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подвижная, спорообразующая палочка, грамположительная, аэроб. Оптимальная температура развития 30—32 °С, минимальная — 5—10 °С. Бацилла устойчива к высокой концентрации соли (до 10—15 %) и сахара (до 40—60 %). Споры </a:t>
            </a:r>
            <a:r>
              <a:rPr lang="ru-RU" i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Bacillus</a:t>
            </a:r>
            <a:r>
              <a:rPr lang="ru-RU" i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cereus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термоустойчивы и могут сохраняться в продукте не только при обычной кулинарной обработке, но даже при стерилизации консервов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Возбудитель широко распространен во внешней среде, является постоянным обитателем почвы,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обнаруживатся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в различных сухих продуктах (в сухом молоке, яичном порошке, суповых концентратах), на овощах. </a:t>
            </a:r>
            <a:r>
              <a:rPr lang="ru-RU" i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B.cereus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продуцирует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энтеротоксин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и ряд других биологически активных веществ. Отравление могут вызвать и образующиеся под влиянием протеолитических ферментов этих бацилл продукты расщепления белка (например, токсичные амины). Инкубационный период — от 4 до 16 ч, длительность заболевания 1—2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сут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ru-RU" dirty="0"/>
          </a:p>
        </p:txBody>
      </p:sp>
      <p:pic>
        <p:nvPicPr>
          <p:cNvPr id="46083" name="Picture 2" descr="http://25.media.tumblr.com/tumblr_l3w6f3zIJo1qa4sego1_50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5357826"/>
            <a:ext cx="1946275" cy="1390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энтерогеморрагическая бактерия Escherichia coli (700x320, 61Kb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8" y="285750"/>
            <a:ext cx="8858250" cy="642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285750"/>
            <a:ext cx="8715375" cy="642937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ru-RU" i="1" dirty="0" err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Энтеропатогенные</a:t>
            </a:r>
            <a:r>
              <a:rPr lang="ru-RU" i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кишечные палочки</a:t>
            </a:r>
            <a:r>
              <a:rPr lang="ru-RU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относятся к семейству </a:t>
            </a:r>
            <a:r>
              <a:rPr lang="ru-RU" i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Enterobacteriaceae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рода </a:t>
            </a:r>
            <a:r>
              <a:rPr lang="ru-RU" i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Escherichia</a:t>
            </a:r>
            <a:r>
              <a:rPr lang="ru-RU" i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,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виду </a:t>
            </a:r>
            <a:r>
              <a:rPr lang="ru-RU" i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E.coli</a:t>
            </a:r>
            <a:r>
              <a:rPr lang="ru-RU" i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Энтеропатогенные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кишечные палочки мелкие, подвижные, грамотрицательные, не образуют спор, факультативные анаэробы . Диапазон роста от 5 до 45 °С, оптимум — 30—37 °С, но хорошо растут и при комнатной температуре.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Сбраживают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лактозу и ряд других сахаров до кислот и газа, образуют индол. При нагревании до 60 °С </a:t>
            </a:r>
            <a:r>
              <a:rPr lang="ru-RU" i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E.coli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погибает через 15—20 мин, при 75 °С — через 4—5 мин.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Энтеропатогенные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кишечные палочки попадают в пищевые продукты от больных людей и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бактерионосителей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. Пищевые </a:t>
            </a:r>
            <a:r>
              <a:rPr lang="ru-RU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токсикоинфекции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, вызванные этим микробом, чаще всего связаны с употреблением мясных и молочных продуктов (готовые блюда из рубленого мяса, домашняя простокваша, кефир, творог) и блюд из сырых овощей и фруктов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214290"/>
            <a:ext cx="8429684" cy="664371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rgbClr val="550B4C"/>
                </a:solidFill>
              </a:rPr>
              <a:t>Энтерококки, или фекальные стрептококки </a:t>
            </a:r>
            <a:r>
              <a:rPr lang="ru-RU" dirty="0"/>
              <a:t>(</a:t>
            </a:r>
            <a:r>
              <a:rPr lang="ru-RU" dirty="0" err="1"/>
              <a:t>стрептококки</a:t>
            </a:r>
            <a:r>
              <a:rPr lang="ru-RU" dirty="0"/>
              <a:t> группы </a:t>
            </a:r>
            <a:r>
              <a:rPr lang="en-US" dirty="0"/>
              <a:t>D</a:t>
            </a:r>
            <a:r>
              <a:rPr lang="ru-RU" dirty="0"/>
              <a:t> по </a:t>
            </a:r>
            <a:r>
              <a:rPr lang="ru-RU" dirty="0" err="1"/>
              <a:t>Лансфилду</a:t>
            </a:r>
            <a:r>
              <a:rPr lang="ru-RU" dirty="0"/>
              <a:t>), входят в состав нормальной микрофлоры кишечника человека и теплокровных животных. Они обладают антагонистическими свойствами по отношению к возбудителям кишечных инфекций. Находятся они также в почве, воде, на растениях.</a:t>
            </a:r>
          </a:p>
          <a:p>
            <a:r>
              <a:rPr lang="ru-RU" dirty="0"/>
              <a:t>Основным возбудителем пищевых </a:t>
            </a:r>
            <a:r>
              <a:rPr lang="ru-RU" dirty="0" err="1"/>
              <a:t>токсикоинфекций</a:t>
            </a:r>
            <a:r>
              <a:rPr lang="ru-RU" dirty="0"/>
              <a:t> является </a:t>
            </a:r>
            <a:r>
              <a:rPr lang="en-US" sz="2600" b="1" dirty="0">
                <a:solidFill>
                  <a:srgbClr val="FF0000"/>
                </a:solidFill>
              </a:rPr>
              <a:t>Streptococcus </a:t>
            </a:r>
            <a:r>
              <a:rPr lang="en-US" sz="2600" b="1" dirty="0" err="1">
                <a:solidFill>
                  <a:srgbClr val="FF0000"/>
                </a:solidFill>
              </a:rPr>
              <a:t>faecalis</a:t>
            </a:r>
            <a:r>
              <a:rPr lang="ru-RU" dirty="0"/>
              <a:t>. Кокки располагаются попарно, реже короткими цепочками. Фекальный стрептококк более устойчив по сравнению с сальмонеллами и кишечной палочкой к воздействию многих физико-химических факторов (высушиванию, повышенным температурам, замораживанию, кислой реакции среды).</a:t>
            </a:r>
          </a:p>
          <a:p>
            <a:r>
              <a:rPr lang="en-US" dirty="0"/>
              <a:t>St</a:t>
            </a:r>
            <a:r>
              <a:rPr lang="ru-RU" dirty="0"/>
              <a:t>. </a:t>
            </a:r>
            <a:r>
              <a:rPr lang="en-US" dirty="0" err="1"/>
              <a:t>faecalis</a:t>
            </a:r>
            <a:r>
              <a:rPr lang="ru-RU" dirty="0"/>
              <a:t> – факультативный анаэроб, растет при содержании в среде до 6,5 % </a:t>
            </a:r>
            <a:r>
              <a:rPr lang="en-US" dirty="0" err="1"/>
              <a:t>NaCl</a:t>
            </a:r>
            <a:r>
              <a:rPr lang="ru-RU" dirty="0"/>
              <a:t>, температурные границы его роста от 10 до 45 °С. Нагревание до 60–65 °С он выдерживает в течение 30 мин, при 80–85 °С погибает. Отравления могут быть вызваны различными продуктами.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285860"/>
            <a:ext cx="8572560" cy="514353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Микроорганизмы, способные вызывать заболевания людей, животных и растений, получили название </a:t>
            </a:r>
            <a:r>
              <a:rPr lang="ru-RU" b="1" dirty="0">
                <a:solidFill>
                  <a:srgbClr val="FF0000"/>
                </a:solidFill>
              </a:rPr>
              <a:t>патогенных или болезнетворных.</a:t>
            </a:r>
          </a:p>
          <a:p>
            <a:r>
              <a:rPr lang="ru-RU" b="1" dirty="0">
                <a:solidFill>
                  <a:srgbClr val="002060"/>
                </a:solidFill>
              </a:rPr>
              <a:t>Степень патогенности микроорганизма принято называть его </a:t>
            </a:r>
            <a:r>
              <a:rPr lang="ru-RU" b="1" dirty="0">
                <a:solidFill>
                  <a:srgbClr val="FF0000"/>
                </a:solidFill>
              </a:rPr>
              <a:t>вирулентностью.</a:t>
            </a:r>
          </a:p>
          <a:p>
            <a:r>
              <a:rPr lang="ru-RU" b="1" dirty="0">
                <a:solidFill>
                  <a:srgbClr val="FF0000"/>
                </a:solidFill>
              </a:rPr>
              <a:t>Экзотоксины</a:t>
            </a:r>
            <a:r>
              <a:rPr lang="ru-RU" b="1" dirty="0">
                <a:solidFill>
                  <a:srgbClr val="002060"/>
                </a:solidFill>
              </a:rPr>
              <a:t> относят к высокотоксичным веществам белковой природы, которые выделяются в окружающую среду микроорганизмами при их жизни.</a:t>
            </a:r>
          </a:p>
          <a:p>
            <a:r>
              <a:rPr lang="ru-RU" b="1" dirty="0">
                <a:solidFill>
                  <a:srgbClr val="FF0000"/>
                </a:solidFill>
              </a:rPr>
              <a:t>Эндотоксины</a:t>
            </a:r>
            <a:r>
              <a:rPr lang="ru-RU" b="1" dirty="0">
                <a:solidFill>
                  <a:srgbClr val="002060"/>
                </a:solidFill>
              </a:rPr>
              <a:t> при жизни микроорганизма не выделяются в окружающую среду и освобождаются только после его гибели и разрушения (автолиза) клетки.</a:t>
            </a:r>
          </a:p>
          <a:p>
            <a:r>
              <a:rPr lang="ru-RU" b="1" dirty="0">
                <a:solidFill>
                  <a:srgbClr val="FF0000"/>
                </a:solidFill>
              </a:rPr>
              <a:t>Пищевые (алиментарные) заболевания – </a:t>
            </a:r>
            <a:r>
              <a:rPr lang="ru-RU" b="1" dirty="0" err="1">
                <a:solidFill>
                  <a:srgbClr val="002060"/>
                </a:solidFill>
              </a:rPr>
              <a:t>заболевания</a:t>
            </a:r>
            <a:r>
              <a:rPr lang="ru-RU" b="1" dirty="0">
                <a:solidFill>
                  <a:srgbClr val="002060"/>
                </a:solidFill>
              </a:rPr>
              <a:t>, причиной которых служит пища, инфицированная </a:t>
            </a:r>
            <a:r>
              <a:rPr lang="ru-RU" b="1" dirty="0" err="1">
                <a:solidFill>
                  <a:srgbClr val="002060"/>
                </a:solidFill>
              </a:rPr>
              <a:t>токсигенными</a:t>
            </a:r>
            <a:r>
              <a:rPr lang="ru-RU" b="1" dirty="0">
                <a:solidFill>
                  <a:srgbClr val="002060"/>
                </a:solidFill>
              </a:rPr>
              <a:t> микроорганизмами или токсинами микробов.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214290"/>
            <a:ext cx="821537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None/>
            </a:pPr>
            <a:r>
              <a:rPr lang="ru-RU" sz="2800" b="1" dirty="0">
                <a:solidFill>
                  <a:srgbClr val="FF000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Пищевые инфекции и отравления. Свойства патогенных микроорганизмов. </a:t>
            </a:r>
            <a:endParaRPr lang="ru-RU" sz="2800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0000"/>
                </a:solidFill>
                <a:latin typeface="Arial Black" pitchFamily="34" charset="0"/>
              </a:rPr>
              <a:t>Микотоксикозы</a:t>
            </a:r>
            <a:endParaRPr lang="ru-RU" sz="36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51203" name="Содержимое 2"/>
          <p:cNvSpPr>
            <a:spLocks noGrp="1"/>
          </p:cNvSpPr>
          <p:nvPr>
            <p:ph sz="quarter" idx="1"/>
          </p:nvPr>
        </p:nvSpPr>
        <p:spPr>
          <a:xfrm>
            <a:off x="142875" y="1600200"/>
            <a:ext cx="7781925" cy="5114925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ru-RU" altLang="ru-RU" i="1">
                <a:solidFill>
                  <a:srgbClr val="FF0000"/>
                </a:solidFill>
                <a:latin typeface="Arial" charset="0"/>
                <a:cs typeface="Arial" charset="0"/>
              </a:rPr>
              <a:t>Микотоксины</a:t>
            </a:r>
            <a:r>
              <a:rPr lang="ru-RU" altLang="ru-RU">
                <a:latin typeface="Arial" charset="0"/>
                <a:cs typeface="Arial" charset="0"/>
              </a:rPr>
              <a:t> (от греч. mukes – гриб и toxicon – яд) – это вторичные метаболиты микроскопических плесневых грибов, обладающие выраженными токсическими свойствами.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>
                <a:latin typeface="Arial" charset="0"/>
                <a:cs typeface="Arial" charset="0"/>
              </a:rPr>
              <a:t>В настоящее время известно более 250 видов плесневых грибов, продуцирующих около 100 токсических соединений, являющихся причиной алиментарных токсикозов у человека и животных.</a:t>
            </a:r>
            <a:endParaRPr lang="en-US" altLang="ru-RU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altLang="ru-RU">
                <a:latin typeface="Arial" charset="0"/>
                <a:cs typeface="Arial" charset="0"/>
              </a:rPr>
              <a:t>Особенности большинства микотоксинов: термостойкость (сохраняются в продуктах при всех видах кулинарной обработки), высокая токсичность (способность вызывать злокачественное перерождение тканей организма)</a:t>
            </a:r>
          </a:p>
          <a:p>
            <a:pPr eaLnBrk="1" hangingPunct="1">
              <a:buFont typeface="Arial" charset="0"/>
              <a:buChar char="•"/>
            </a:pPr>
            <a:endParaRPr lang="ru-RU" altLang="ru-RU"/>
          </a:p>
        </p:txBody>
      </p:sp>
      <p:pic>
        <p:nvPicPr>
          <p:cNvPr id="51204" name="Picture 5" descr="http://services.leatherheadfood.com/eman/Images/Aspergillus2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9925" y="0"/>
            <a:ext cx="1982788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err="1">
                <a:solidFill>
                  <a:srgbClr val="C00000"/>
                </a:solidFill>
                <a:latin typeface="Arial Black" pitchFamily="34" charset="0"/>
              </a:rPr>
              <a:t>Охратоксины</a:t>
            </a:r>
            <a:r>
              <a:rPr lang="ru-RU" sz="3600" dirty="0">
                <a:solidFill>
                  <a:srgbClr val="C000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5632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ru-RU" altLang="ru-RU"/>
              <a:t>– соединения высокой токсичности с ярко выраженным тератогенным эффектом.</a:t>
            </a:r>
          </a:p>
          <a:p>
            <a:pPr eaLnBrk="1" hangingPunct="1"/>
            <a:r>
              <a:rPr lang="ru-RU" altLang="ru-RU"/>
              <a:t>Продуцентами охратоксинов являются микроскопические грибы рода </a:t>
            </a:r>
            <a:r>
              <a:rPr lang="en-US" altLang="ru-RU" b="1">
                <a:solidFill>
                  <a:srgbClr val="0070C0"/>
                </a:solidFill>
                <a:latin typeface="Arial" charset="0"/>
                <a:cs typeface="Arial" charset="0"/>
              </a:rPr>
              <a:t>Aspergillus</a:t>
            </a:r>
            <a:r>
              <a:rPr lang="ru-RU" altLang="ru-RU" b="1">
                <a:solidFill>
                  <a:srgbClr val="0070C0"/>
                </a:solidFill>
                <a:latin typeface="Arial" charset="0"/>
                <a:cs typeface="Arial" charset="0"/>
              </a:rPr>
              <a:t> и </a:t>
            </a:r>
            <a:r>
              <a:rPr lang="en-US" altLang="ru-RU" b="1">
                <a:solidFill>
                  <a:srgbClr val="0070C0"/>
                </a:solidFill>
                <a:latin typeface="Arial" charset="0"/>
                <a:cs typeface="Arial" charset="0"/>
              </a:rPr>
              <a:t>Penicillium</a:t>
            </a:r>
            <a:r>
              <a:rPr lang="ru-RU" altLang="ru-RU" b="1">
                <a:solidFill>
                  <a:srgbClr val="0070C0"/>
                </a:solidFill>
                <a:latin typeface="Arial" charset="0"/>
                <a:cs typeface="Arial" charset="0"/>
              </a:rPr>
              <a:t>.</a:t>
            </a:r>
          </a:p>
        </p:txBody>
      </p:sp>
      <p:pic>
        <p:nvPicPr>
          <p:cNvPr id="56324" name="Picture 5" descr="https://encrypted-tbn1.gstatic.com/images?q=tbn:ANd9GcRWxpid0A4wga2y4-SNVxoYho2SJ9RFzJqlEJdd4twesJt0aNbML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75250" y="4221163"/>
            <a:ext cx="3519488" cy="263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5" name="Picture 7" descr="http://content.foto.mail.ru/mail/gadina-gowadina/_answers/i-530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4213225"/>
            <a:ext cx="3529012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err="1">
                <a:solidFill>
                  <a:srgbClr val="FF0000"/>
                </a:solidFill>
                <a:latin typeface="Arial Black" pitchFamily="34" charset="0"/>
              </a:rPr>
              <a:t>Трихотецены</a:t>
            </a:r>
            <a:r>
              <a:rPr lang="ru-RU" sz="3600" dirty="0">
                <a:solidFill>
                  <a:srgbClr val="FF00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34819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Этот класс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микотоксинов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вырабатывается различными видами микроскопических грибов </a:t>
            </a:r>
            <a:r>
              <a:rPr lang="en-US" sz="2800" dirty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>Fusarium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и др. Известно более 40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трихотеценовых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метаболитов, одни из них биологически активны, а другие являются чрезвычайно сильнодействующими токсинами.</a:t>
            </a:r>
          </a:p>
          <a:p>
            <a:pPr marL="0" indent="450850" eaLnBrk="1" hangingPunct="1"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Основными продуцентами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зеараленона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450850" eaLnBrk="1" hangingPunct="1">
              <a:buFont typeface="Arial" charset="0"/>
              <a:buNone/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являются </a:t>
            </a:r>
            <a:r>
              <a:rPr lang="en-US" sz="2800" dirty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>Fusarium gram</a:t>
            </a:r>
            <a:r>
              <a:rPr lang="ru-RU" sz="2800" dirty="0" err="1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>i</a:t>
            </a:r>
            <a:r>
              <a:rPr lang="en-US" sz="2800" dirty="0" err="1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>naerum</a:t>
            </a:r>
            <a:r>
              <a:rPr lang="ru-RU" sz="2800" dirty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> </a:t>
            </a:r>
          </a:p>
          <a:p>
            <a:pPr marL="0" indent="450850" eaLnBrk="1" hangingPunct="1">
              <a:buFont typeface="Arial" charset="0"/>
              <a:buNone/>
              <a:defRPr/>
            </a:pPr>
            <a:r>
              <a:rPr lang="ru-RU" sz="2800" dirty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>и F. </a:t>
            </a:r>
            <a:r>
              <a:rPr lang="ru-RU" sz="2800" dirty="0" err="1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>roseum</a:t>
            </a:r>
            <a:r>
              <a:rPr lang="ru-RU" sz="2800" dirty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>. </a:t>
            </a:r>
          </a:p>
          <a:p>
            <a:pPr eaLnBrk="1" hangingPunct="1">
              <a:buFont typeface="Arial" charset="0"/>
              <a:buNone/>
              <a:defRPr/>
            </a:pPr>
            <a:endParaRPr lang="ru-RU" dirty="0"/>
          </a:p>
          <a:p>
            <a:pPr eaLnBrk="1" hangingPunct="1">
              <a:defRPr/>
            </a:pPr>
            <a:endParaRPr lang="ru-RU" dirty="0"/>
          </a:p>
        </p:txBody>
      </p:sp>
      <p:pic>
        <p:nvPicPr>
          <p:cNvPr id="57348" name="Picture 2" descr="http://www.ent.iastate.edu/images/plantpath/corn/fusarium/fusarium_ear_rot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05675" y="4005263"/>
            <a:ext cx="1838325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25" cy="7969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err="1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Патулин</a:t>
            </a:r>
            <a:endParaRPr lang="ru-RU" sz="3600" dirty="0">
              <a:solidFill>
                <a:srgbClr val="C00000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58371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ru-RU" altLang="ru-RU">
                <a:latin typeface="Tahoma" pitchFamily="34" charset="0"/>
                <a:cs typeface="Tahoma" pitchFamily="34" charset="0"/>
              </a:rPr>
              <a:t>Микотоксины, продуцируемые микроскопическими грибами рода </a:t>
            </a:r>
            <a:r>
              <a:rPr lang="en-US" altLang="ru-RU">
                <a:solidFill>
                  <a:srgbClr val="0070C0"/>
                </a:solidFill>
                <a:latin typeface="Arial Black" pitchFamily="34" charset="0"/>
                <a:cs typeface="Tahoma" pitchFamily="34" charset="0"/>
              </a:rPr>
              <a:t>Penicillium</a:t>
            </a:r>
            <a:r>
              <a:rPr lang="ru-RU" altLang="ru-RU">
                <a:solidFill>
                  <a:srgbClr val="0070C0"/>
                </a:solidFill>
                <a:latin typeface="Arial Black" pitchFamily="34" charset="0"/>
                <a:cs typeface="Tahoma" pitchFamily="34" charset="0"/>
              </a:rPr>
              <a:t>, </a:t>
            </a:r>
            <a:r>
              <a:rPr lang="ru-RU" altLang="ru-RU">
                <a:latin typeface="Tahoma" pitchFamily="34" charset="0"/>
                <a:cs typeface="Tahoma" pitchFamily="34" charset="0"/>
              </a:rPr>
              <a:t>распространены повсеместно и представляют реальную опасность для здоровья человека. </a:t>
            </a:r>
          </a:p>
          <a:p>
            <a:pPr eaLnBrk="1" hangingPunct="1"/>
            <a:r>
              <a:rPr lang="ru-RU" altLang="ru-RU" b="1">
                <a:solidFill>
                  <a:srgbClr val="006600"/>
                </a:solidFill>
                <a:latin typeface="Arial Black" pitchFamily="34" charset="0"/>
                <a:cs typeface="Tahoma" pitchFamily="34" charset="0"/>
              </a:rPr>
              <a:t>Патулин</a:t>
            </a:r>
            <a:r>
              <a:rPr lang="ru-RU" altLang="ru-RU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altLang="ru-RU">
                <a:latin typeface="Tahoma" pitchFamily="34" charset="0"/>
                <a:cs typeface="Tahoma" pitchFamily="34" charset="0"/>
              </a:rPr>
              <a:t>особо опасный микотоксин, обладающий канцерогенными и мутагенными свойствами. Основными продуцентами патулина являются микроскопические грибы</a:t>
            </a:r>
          </a:p>
          <a:p>
            <a:pPr eaLnBrk="1" hangingPunct="1">
              <a:buFont typeface="Arial" charset="0"/>
              <a:buNone/>
            </a:pPr>
            <a:r>
              <a:rPr lang="ru-RU" altLang="ru-RU">
                <a:latin typeface="Tahoma" pitchFamily="34" charset="0"/>
                <a:cs typeface="Tahoma" pitchFamily="34" charset="0"/>
              </a:rPr>
              <a:t> рода </a:t>
            </a:r>
            <a:r>
              <a:rPr lang="en-US" altLang="ru-RU">
                <a:solidFill>
                  <a:srgbClr val="002060"/>
                </a:solidFill>
                <a:latin typeface="Arial Black" pitchFamily="34" charset="0"/>
                <a:cs typeface="Tahoma" pitchFamily="34" charset="0"/>
              </a:rPr>
              <a:t>Penicillium patulinum</a:t>
            </a:r>
            <a:r>
              <a:rPr lang="ru-RU" altLang="ru-RU">
                <a:solidFill>
                  <a:srgbClr val="002060"/>
                </a:solidFill>
                <a:latin typeface="Arial Black" pitchFamily="34" charset="0"/>
                <a:cs typeface="Tahoma" pitchFamily="34" charset="0"/>
              </a:rPr>
              <a:t> </a:t>
            </a:r>
          </a:p>
          <a:p>
            <a:pPr eaLnBrk="1" hangingPunct="1">
              <a:buFont typeface="Arial" charset="0"/>
              <a:buNone/>
            </a:pPr>
            <a:r>
              <a:rPr lang="ru-RU" altLang="ru-RU">
                <a:latin typeface="Arial Black" pitchFamily="34" charset="0"/>
                <a:cs typeface="Tahoma" pitchFamily="34" charset="0"/>
              </a:rPr>
              <a:t>и </a:t>
            </a:r>
            <a:r>
              <a:rPr lang="en-US" altLang="ru-RU">
                <a:solidFill>
                  <a:srgbClr val="002060"/>
                </a:solidFill>
                <a:latin typeface="Arial Black" pitchFamily="34" charset="0"/>
                <a:cs typeface="Tahoma" pitchFamily="34" charset="0"/>
              </a:rPr>
              <a:t>Penicillium expansum</a:t>
            </a:r>
            <a:r>
              <a:rPr lang="ru-RU" altLang="ru-RU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. </a:t>
            </a:r>
          </a:p>
          <a:p>
            <a:pPr eaLnBrk="1" hangingPunct="1"/>
            <a:endParaRPr lang="ru-RU" altLang="ru-RU"/>
          </a:p>
        </p:txBody>
      </p:sp>
      <p:pic>
        <p:nvPicPr>
          <p:cNvPr id="58372" name="Picture 2" descr="https://encrypted-tbn2.gstatic.com/images?q=tbn:ANd9GcS8Byz62txExZke55whp1_tlSxWdY07JTW0xCfPxJJZL1k-6BM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4868863"/>
            <a:ext cx="220980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142984"/>
            <a:ext cx="8358246" cy="5500726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1. Систематический ветеринарно-санитарный надзор за убойными животными, условиями убоя скота, первичной обработкой и разделкой туш.</a:t>
            </a:r>
          </a:p>
          <a:p>
            <a:r>
              <a:rPr lang="ru-RU" dirty="0"/>
              <a:t>2. Строгое соблюдение установленного уровня санитарно-гигиенического режима содержания предприятий пищевой промышленности, общественного питания и торговой сети. </a:t>
            </a:r>
          </a:p>
          <a:p>
            <a:r>
              <a:rPr lang="ru-RU" dirty="0"/>
              <a:t>3. Систематическая борьба с грызунами и мухами, защита от них пищевых продуктов.</a:t>
            </a:r>
          </a:p>
          <a:p>
            <a:r>
              <a:rPr lang="ru-RU" dirty="0"/>
              <a:t>4. Выполнение гигиенических требований к содержанию помещений, оборудования, инвентаря, посуды и тары ; периодическая санитарная обработка помещений для хранения продуктов, холодильных камер, тары, стеллажей и других предметов.</a:t>
            </a:r>
          </a:p>
          <a:p>
            <a:r>
              <a:rPr lang="ru-RU" dirty="0"/>
              <a:t>5. Систематическое проведение санитарно-просветительной работы среди персонала; строгое соблюдение персоналом правил личной гигиены, повышение санитарной культуры.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57158" y="142852"/>
            <a:ext cx="8286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Мероприятия по борьбе с пищевыми отравлениями и инфекциями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85728"/>
            <a:ext cx="8501122" cy="5929330"/>
          </a:xfrm>
        </p:spPr>
        <p:txBody>
          <a:bodyPr>
            <a:normAutofit/>
          </a:bodyPr>
          <a:lstStyle/>
          <a:p>
            <a:r>
              <a:rPr lang="ru-RU" dirty="0"/>
              <a:t>6. Борьба с бациллоносительством возбудителей пищевых заболеваний среди людей, соприкасающихся непосредственно с пищевыми продуктами, путем периодического медицинского освидетельствования, отстранения от работы бациллоносителей, лиц с гнойничковым поражением кожи, катаром верхних дыхательных путей и больных туберкулезом.</a:t>
            </a:r>
          </a:p>
          <a:p>
            <a:r>
              <a:rPr lang="ru-RU" dirty="0"/>
              <a:t>7. Механизация и автоматизация производственных процессов, усовершенствование методов расфасовки и упаковки продуктов непосредственно на промышленных предприятиях.</a:t>
            </a:r>
          </a:p>
          <a:p>
            <a:r>
              <a:rPr lang="ru-RU" dirty="0"/>
              <a:t>8. Систематический санитарно-микробиологический контроль перерабатываемого сырья, полуфабрикатов, готовой продукции, санитарного состояния технологического оборудования и инвентаря.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115328" cy="107154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Сравнительная характеристика пищевых инфекций и отравлений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0" y="1000109"/>
          <a:ext cx="9144000" cy="5857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26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67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7914"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aseline="0" dirty="0">
                        <a:latin typeface="Times New Roman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 dirty="0">
                          <a:latin typeface="Times New Roman"/>
                          <a:ea typeface="Times New Roman"/>
                        </a:rPr>
                        <a:t>№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Пищевые инфекции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Пищевые отравления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7914"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 dirty="0">
                          <a:latin typeface="Times New Roman"/>
                          <a:ea typeface="Times New Roman"/>
                        </a:rPr>
                        <a:t>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Заразные заболевания. Могут передаваться и контактным путем.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Незаразные заболевания. Контактным путем не передаются.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1873"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 dirty="0">
                          <a:latin typeface="Times New Roman"/>
                          <a:ea typeface="Times New Roman"/>
                        </a:rPr>
                        <a:t>2.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Возникают и передаются не только через пищу, но и через воду, воздух и другими путями.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Пища играет основную роль в возникновении и распространении.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2559"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 dirty="0">
                          <a:latin typeface="Times New Roman"/>
                          <a:ea typeface="Times New Roman"/>
                        </a:rPr>
                        <a:t>3.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Возбудители в пищевых продуктах не размножаются, но могут длительное время сохраняться.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Возбудители размножаются в пищевых продуктах.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7633"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 dirty="0">
                          <a:latin typeface="Times New Roman"/>
                          <a:ea typeface="Times New Roman"/>
                        </a:rPr>
                        <a:t>4.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Инкубационный период длительный – от нескольких дней и недель до месяцев.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Инкубационный период сравнительно короткий – от нескольких часов до 1 – 3 суток.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357298"/>
            <a:ext cx="8215370" cy="4688026"/>
          </a:xfrm>
        </p:spPr>
        <p:txBody>
          <a:bodyPr>
            <a:normAutofit/>
          </a:bodyPr>
          <a:lstStyle/>
          <a:p>
            <a:endParaRPr lang="ru-RU" sz="1800" dirty="0"/>
          </a:p>
          <a:p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Состояние организма, при котором он противостоит вредному действию микробов, называется   невосприимчивостью,   или   </a:t>
            </a:r>
            <a:r>
              <a:rPr lang="ru-RU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иммунитетом.</a:t>
            </a:r>
          </a:p>
          <a:p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Иммунитет может быть </a:t>
            </a:r>
            <a:r>
              <a:rPr lang="ru-RU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врожденным и приобретенным.</a:t>
            </a:r>
          </a:p>
          <a:p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214290"/>
            <a:ext cx="80724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None/>
            </a:pP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Понятие об иммунитете и его виды</a:t>
            </a:r>
          </a:p>
          <a:p>
            <a:endParaRPr lang="ru-RU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714356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Виды иммунитета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785794"/>
            <a:ext cx="8572560" cy="6072206"/>
          </a:xfrm>
        </p:spPr>
        <p:txBody>
          <a:bodyPr>
            <a:normAutofit fontScale="92500" lnSpcReduction="10000"/>
          </a:bodyPr>
          <a:lstStyle/>
          <a:p>
            <a:r>
              <a:rPr lang="ru-RU" b="1" i="1" u="sng" dirty="0">
                <a:solidFill>
                  <a:srgbClr val="002060"/>
                </a:solidFill>
              </a:rPr>
              <a:t>Наследственный (видовой, врожденный) иммунитет</a:t>
            </a:r>
            <a:r>
              <a:rPr lang="ru-RU" b="1" u="sng" dirty="0">
                <a:solidFill>
                  <a:srgbClr val="002060"/>
                </a:solidFill>
              </a:rPr>
              <a:t> </a:t>
            </a:r>
            <a:r>
              <a:rPr lang="ru-RU" dirty="0"/>
              <a:t>представляет собой невосприимчивость некоторых видов животных и человека к возбудителям инфекционных заболеваний, поражающим другие виды.</a:t>
            </a:r>
          </a:p>
          <a:p>
            <a:r>
              <a:rPr lang="ru-RU" b="1" dirty="0">
                <a:solidFill>
                  <a:srgbClr val="002060"/>
                </a:solidFill>
              </a:rPr>
              <a:t>Приобретенный иммунитет</a:t>
            </a:r>
            <a:r>
              <a:rPr lang="ru-RU" dirty="0"/>
              <a:t>,</a:t>
            </a:r>
            <a:r>
              <a:rPr lang="ru-RU" i="1" dirty="0"/>
              <a:t> </a:t>
            </a:r>
            <a:r>
              <a:rPr lang="ru-RU" dirty="0"/>
              <a:t>подразделяется на активный и пассивный.</a:t>
            </a:r>
          </a:p>
          <a:p>
            <a:r>
              <a:rPr lang="ru-RU" b="1" u="sng" dirty="0">
                <a:solidFill>
                  <a:srgbClr val="002060"/>
                </a:solidFill>
              </a:rPr>
              <a:t>Активный приобретенный иммунитет </a:t>
            </a:r>
            <a:r>
              <a:rPr lang="ru-RU" dirty="0"/>
              <a:t>возникает в результате перенесения инфекционного заболевания (естественный) или в результате введения вакцин (искусственный). 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Вакцина </a:t>
            </a:r>
            <a:r>
              <a:rPr lang="ru-RU" dirty="0"/>
              <a:t>– медицинский препарат, состоящий из ослабленных возбудителей инфекционных болезней, а также из обезвреженных токсинов. </a:t>
            </a:r>
          </a:p>
          <a:p>
            <a:r>
              <a:rPr lang="ru-RU" b="1" u="sng" dirty="0">
                <a:solidFill>
                  <a:srgbClr val="002060"/>
                </a:solidFill>
              </a:rPr>
              <a:t>Пассивный приобретенный иммунитет </a:t>
            </a:r>
            <a:r>
              <a:rPr lang="ru-RU" dirty="0"/>
              <a:t>– это естественный иммунитет новорожденных и искусственный иммунитет, который создается при введении в организм </a:t>
            </a:r>
            <a:r>
              <a:rPr lang="ru-RU" b="1" dirty="0">
                <a:solidFill>
                  <a:srgbClr val="002060"/>
                </a:solidFill>
              </a:rPr>
              <a:t>иммунных сывороток </a:t>
            </a:r>
            <a:r>
              <a:rPr lang="ru-RU" dirty="0"/>
              <a:t>– медицинских препаратов, содержащих готовые антитела.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214290"/>
            <a:ext cx="8572560" cy="628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>
                <a:solidFill>
                  <a:srgbClr val="FF0000"/>
                </a:solidFill>
              </a:rPr>
              <a:t>Инфекция (от лат. </a:t>
            </a:r>
            <a:r>
              <a:rPr lang="en-US" b="1" dirty="0" err="1">
                <a:solidFill>
                  <a:srgbClr val="FF0000"/>
                </a:solidFill>
              </a:rPr>
              <a:t>infectio</a:t>
            </a:r>
            <a:r>
              <a:rPr lang="ru-RU" b="1" dirty="0">
                <a:solidFill>
                  <a:srgbClr val="FF0000"/>
                </a:solidFill>
              </a:rPr>
              <a:t> – заражение) </a:t>
            </a:r>
            <a:r>
              <a:rPr lang="ru-RU" b="1" dirty="0">
                <a:solidFill>
                  <a:srgbClr val="7030A0"/>
                </a:solidFill>
              </a:rPr>
              <a:t>– </a:t>
            </a:r>
            <a:r>
              <a:rPr lang="ru-RU" b="1" dirty="0">
                <a:solidFill>
                  <a:srgbClr val="002060"/>
                </a:solidFill>
              </a:rPr>
              <a:t>совокупность биологических процессов, возникающих в организме человека (или животного) в результате проникновения и размножения в нем возбудителей болезни.</a:t>
            </a:r>
          </a:p>
          <a:p>
            <a:r>
              <a:rPr lang="ru-RU" b="1" dirty="0">
                <a:solidFill>
                  <a:srgbClr val="FF0000"/>
                </a:solidFill>
              </a:rPr>
              <a:t>Инфекционный процесс </a:t>
            </a:r>
            <a:r>
              <a:rPr lang="ru-RU" b="1" dirty="0">
                <a:solidFill>
                  <a:srgbClr val="00B050"/>
                </a:solidFill>
              </a:rPr>
              <a:t>– </a:t>
            </a:r>
            <a:r>
              <a:rPr lang="ru-RU" b="1" dirty="0">
                <a:solidFill>
                  <a:srgbClr val="002060"/>
                </a:solidFill>
              </a:rPr>
              <a:t>сложный биохимический процесс взаимодействия макро- и микроорганизма, который сопровождается совокупностью разнообразных симптомов, возникающих в результате внедрения и размножения патогенных микроорганизмов. </a:t>
            </a:r>
          </a:p>
          <a:p>
            <a:r>
              <a:rPr lang="ru-RU" b="1" dirty="0">
                <a:solidFill>
                  <a:srgbClr val="FF0000"/>
                </a:solidFill>
              </a:rPr>
              <a:t>Источники инфекции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– больной человек или животное, а также </a:t>
            </a:r>
            <a:r>
              <a:rPr lang="ru-RU" b="1" i="1" dirty="0" err="1">
                <a:solidFill>
                  <a:srgbClr val="002060"/>
                </a:solidFill>
              </a:rPr>
              <a:t>бактерио</a:t>
            </a:r>
            <a:r>
              <a:rPr lang="ru-RU" b="1" i="1" dirty="0">
                <a:solidFill>
                  <a:srgbClr val="002060"/>
                </a:solidFill>
              </a:rPr>
              <a:t>-, </a:t>
            </a:r>
            <a:r>
              <a:rPr lang="ru-RU" b="1" i="1" dirty="0" err="1">
                <a:solidFill>
                  <a:srgbClr val="002060"/>
                </a:solidFill>
              </a:rPr>
              <a:t>бацилло</a:t>
            </a:r>
            <a:r>
              <a:rPr lang="ru-RU" b="1" i="1" dirty="0">
                <a:solidFill>
                  <a:srgbClr val="002060"/>
                </a:solidFill>
              </a:rPr>
              <a:t>- и </a:t>
            </a:r>
            <a:r>
              <a:rPr lang="ru-RU" b="1" i="1" dirty="0" err="1">
                <a:solidFill>
                  <a:srgbClr val="002060"/>
                </a:solidFill>
              </a:rPr>
              <a:t>вируносители</a:t>
            </a:r>
            <a:r>
              <a:rPr lang="ru-RU" b="1" dirty="0">
                <a:solidFill>
                  <a:srgbClr val="002060"/>
                </a:solidFill>
              </a:rPr>
              <a:t> – люди и животные, невосприимчивые к данному заболеванию, а также перенесшие это заболевание.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Пути передачи инфекции</a:t>
            </a:r>
            <a:r>
              <a:rPr lang="ru-RU" sz="36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br>
              <a:rPr lang="ru-RU" sz="36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sz="4000" b="1" i="1" dirty="0">
                <a:solidFill>
                  <a:srgbClr val="002060"/>
                </a:solidFill>
              </a:rPr>
              <a:t>Прямой контакт </a:t>
            </a:r>
            <a:r>
              <a:rPr lang="ru-RU" sz="4000" dirty="0"/>
              <a:t>(от больного человека к здоровому).</a:t>
            </a:r>
          </a:p>
          <a:p>
            <a:pPr lvl="0"/>
            <a:r>
              <a:rPr lang="ru-RU" sz="4000" b="1" i="1" dirty="0">
                <a:solidFill>
                  <a:srgbClr val="002060"/>
                </a:solidFill>
              </a:rPr>
              <a:t>Косвенные пути (</a:t>
            </a:r>
            <a:r>
              <a:rPr lang="ru-RU" sz="4000" b="1" dirty="0">
                <a:solidFill>
                  <a:srgbClr val="002060"/>
                </a:solidFill>
              </a:rPr>
              <a:t>фекально-оральный)</a:t>
            </a:r>
            <a:r>
              <a:rPr lang="ru-RU" sz="4000" dirty="0"/>
              <a:t> – через воздух, воду, почву, пищевые продукты, загрязненные руки, предметы обихода; </a:t>
            </a:r>
            <a:r>
              <a:rPr lang="ru-RU" sz="4000" b="1" i="1" dirty="0">
                <a:solidFill>
                  <a:srgbClr val="002060"/>
                </a:solidFill>
              </a:rPr>
              <a:t>воздушно-капельный, </a:t>
            </a:r>
            <a:r>
              <a:rPr lang="ru-RU" sz="4000" b="1" i="1" dirty="0" err="1">
                <a:solidFill>
                  <a:srgbClr val="002060"/>
                </a:solidFill>
              </a:rPr>
              <a:t>трансмисионный</a:t>
            </a:r>
            <a:r>
              <a:rPr lang="ru-RU" sz="4000" b="1" dirty="0">
                <a:solidFill>
                  <a:srgbClr val="002060"/>
                </a:solidFill>
              </a:rPr>
              <a:t> </a:t>
            </a:r>
            <a:r>
              <a:rPr lang="ru-RU" sz="4000" dirty="0"/>
              <a:t>– переносчиками являются насекомые, грызуны).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428604"/>
            <a:ext cx="8429684" cy="5429288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Пищевые инфекции </a:t>
            </a:r>
            <a:r>
              <a:rPr lang="ru-RU" sz="2800" b="1" dirty="0">
                <a:solidFill>
                  <a:srgbClr val="002060"/>
                </a:solidFill>
              </a:rPr>
              <a:t>– такие инфекционные заболевания, при которых пищевые продукты являются только передатчиками </a:t>
            </a:r>
            <a:r>
              <a:rPr lang="ru-RU" sz="2800" b="1" dirty="0" err="1">
                <a:solidFill>
                  <a:srgbClr val="002060"/>
                </a:solidFill>
              </a:rPr>
              <a:t>токсигенных</a:t>
            </a:r>
            <a:r>
              <a:rPr lang="ru-RU" sz="2800" b="1" dirty="0">
                <a:solidFill>
                  <a:srgbClr val="002060"/>
                </a:solidFill>
              </a:rPr>
              <a:t> микроорганизмов. </a:t>
            </a:r>
          </a:p>
          <a:p>
            <a:pPr>
              <a:buNone/>
            </a:pPr>
            <a:r>
              <a:rPr lang="ru-RU" sz="2800" b="1" dirty="0">
                <a:solidFill>
                  <a:srgbClr val="002060"/>
                </a:solidFill>
              </a:rPr>
              <a:t>	В пищевых продуктах патогенные микроорганизмы не размножаются, но могут длительное время сохранять свою жизнеспособность и вирулентность.</a:t>
            </a:r>
          </a:p>
          <a:p>
            <a:endParaRPr lang="ru-RU" dirty="0"/>
          </a:p>
          <a:p>
            <a:r>
              <a:rPr lang="ru-RU" sz="2800" b="1" dirty="0">
                <a:solidFill>
                  <a:srgbClr val="FF0000"/>
                </a:solidFill>
              </a:rPr>
              <a:t>Пищевые инфекции делятся на кишечные инфекции и </a:t>
            </a:r>
            <a:r>
              <a:rPr lang="ru-RU" sz="2800" b="1" dirty="0" err="1">
                <a:solidFill>
                  <a:srgbClr val="FF0000"/>
                </a:solidFill>
              </a:rPr>
              <a:t>зооантропонозы</a:t>
            </a:r>
            <a:r>
              <a:rPr lang="ru-RU" sz="2800" b="1" dirty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Ящур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972452" cy="5643578"/>
          </a:xfrm>
        </p:spPr>
        <p:txBody>
          <a:bodyPr>
            <a:normAutofit/>
          </a:bodyPr>
          <a:lstStyle/>
          <a:p>
            <a:pPr lvl="0"/>
            <a:r>
              <a:rPr lang="ru-RU" i="1" dirty="0"/>
              <a:t>– </a:t>
            </a:r>
            <a:r>
              <a:rPr lang="ru-RU" dirty="0"/>
              <a:t>острозаразная болезнь крупного рогатого скота, овец, свиней. Возбудитель – мелкий,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РНК-содержащий вирус,</a:t>
            </a:r>
            <a:r>
              <a:rPr lang="ru-RU" dirty="0"/>
              <a:t> который сохраняется в масле до 25 дней. Чувствителен к нагреванию (при 70</a:t>
            </a:r>
            <a:r>
              <a:rPr lang="ru-RU" baseline="30000" dirty="0"/>
              <a:t>0</a:t>
            </a:r>
            <a:r>
              <a:rPr lang="ru-RU" dirty="0"/>
              <a:t>С сохраняется в течение 15 минут, при 100</a:t>
            </a:r>
            <a:r>
              <a:rPr lang="ru-RU" baseline="30000" dirty="0"/>
              <a:t>0</a:t>
            </a:r>
            <a:r>
              <a:rPr lang="ru-RU" dirty="0"/>
              <a:t>С погибает моментально), формалину и щелочам. Инкубационный период заболевания от 2 до 18 дней. Заболевание сопровождается появлением на слизистой ротовой полости пузырьков, которые затем лопаются и превращаются в болезненные язвы.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240</TotalTime>
  <Words>1895</Words>
  <Application>Microsoft Office PowerPoint</Application>
  <PresentationFormat>Экран (4:3)</PresentationFormat>
  <Paragraphs>104</Paragraphs>
  <Slides>25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4" baseType="lpstr">
      <vt:lpstr>Arial</vt:lpstr>
      <vt:lpstr>Arial Black</vt:lpstr>
      <vt:lpstr>Calibri</vt:lpstr>
      <vt:lpstr>Century Schoolbook</vt:lpstr>
      <vt:lpstr>Tahoma</vt:lpstr>
      <vt:lpstr>Times New Roman</vt:lpstr>
      <vt:lpstr>Wingdings</vt:lpstr>
      <vt:lpstr>Wingdings 2</vt:lpstr>
      <vt:lpstr>Эркер</vt:lpstr>
      <vt:lpstr>    ХАРАКТЕРИСТИКА ПАТОГЕННЫХ МИКРООРГАНИЗМОВ  </vt:lpstr>
      <vt:lpstr>Презентация PowerPoint</vt:lpstr>
      <vt:lpstr>Сравнительная характеристика пищевых инфекций и отравлений</vt:lpstr>
      <vt:lpstr>Презентация PowerPoint</vt:lpstr>
      <vt:lpstr>Виды иммунитета</vt:lpstr>
      <vt:lpstr>Презентация PowerPoint</vt:lpstr>
      <vt:lpstr>Пути передачи инфекции: </vt:lpstr>
      <vt:lpstr>Презентация PowerPoint</vt:lpstr>
      <vt:lpstr>Ящур</vt:lpstr>
      <vt:lpstr>Сибирская язва </vt:lpstr>
      <vt:lpstr>Презентация PowerPoint</vt:lpstr>
      <vt:lpstr>Бактериальные пищевые интоксикации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Микотоксикозы</vt:lpstr>
      <vt:lpstr>Охратоксины </vt:lpstr>
      <vt:lpstr>Трихотецены </vt:lpstr>
      <vt:lpstr>Патулин</vt:lpstr>
      <vt:lpstr>Презентация PowerPoint</vt:lpstr>
      <vt:lpstr>Презентация PowerPoint</vt:lpstr>
    </vt:vector>
  </TitlesOfParts>
  <Company>TopHits.ws™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 ПАТОГЕННЫЕ МИКРООРГАНИЗМЫ И ИХ СВОЙСТВА</dc:title>
  <dc:creator>Admin</dc:creator>
  <cp:lastModifiedBy>PGAU</cp:lastModifiedBy>
  <cp:revision>28</cp:revision>
  <dcterms:created xsi:type="dcterms:W3CDTF">2013-03-19T12:14:46Z</dcterms:created>
  <dcterms:modified xsi:type="dcterms:W3CDTF">2024-09-11T07:12:57Z</dcterms:modified>
</cp:coreProperties>
</file>