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FA218C1-2E9F-4301-BB3E-0B70BAA1BF03}">
          <p14:sldIdLst>
            <p14:sldId id="256"/>
            <p14:sldId id="257"/>
          </p14:sldIdLst>
        </p14:section>
        <p14:section name="Раздел без заголовка" id="{93CF52D6-1974-41E4-BCC3-93B31C9374DA}">
          <p14:sldIdLst>
            <p14:sldId id="258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9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9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1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068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578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14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52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426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600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99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8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563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25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38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33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3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5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95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BD7E1B2-ACF3-42B0-A183-D57E8596EF3C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95CF7-5665-472E-B348-1FA3F9942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683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CF96B-6909-5F72-5A0D-90E16539BA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Листериоз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C77325-318A-3441-C57C-B217F2E20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Ветеринарно-санитарная экспертиза </a:t>
            </a:r>
          </a:p>
        </p:txBody>
      </p:sp>
    </p:spTree>
    <p:extLst>
      <p:ext uri="{BB962C8B-B14F-4D97-AF65-F5344CB8AC3E}">
        <p14:creationId xmlns:p14="http://schemas.microsoft.com/office/powerpoint/2010/main" val="187120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B11D52-C2E7-1BFF-CCF0-635E49994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6188190" cy="162232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Листериоз</a:t>
            </a:r>
          </a:p>
        </p:txBody>
      </p:sp>
      <p:sp>
        <p:nvSpPr>
          <p:cNvPr id="1033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5" name="Freeform: Shape 1034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81796" y="947378"/>
            <a:ext cx="6858001" cy="4963245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ЛИСТЕРИОЗ - что такое в Ветеринарном энциклопедическом словаре">
            <a:extLst>
              <a:ext uri="{FF2B5EF4-FFF2-40B4-BE49-F238E27FC236}">
                <a16:creationId xmlns:a16="http://schemas.microsoft.com/office/drawing/2014/main" id="{F540B493-5917-C443-2E07-7F35B56B5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29871" y="939616"/>
            <a:ext cx="3414010" cy="4978764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FB2424-058D-0A6B-01D4-97F6EC782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Заболевание животных, вызываемое мелкой палочковидной бактерией характеризующееся поражением нервной системы, септическими явлениями, абортами и маститами. Восприимчивы к заболеванию крупный рогатый скот, овцы, козы, свиньи, лошади, кролики, а так же куры, гуси, утки и индейки. Болеет и человек.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6151A-29B6-F68E-2BA4-6A28EAC7BCC4}"/>
              </a:ext>
            </a:extLst>
          </p:cNvPr>
          <p:cNvSpPr txBox="1"/>
          <p:nvPr/>
        </p:nvSpPr>
        <p:spPr>
          <a:xfrm>
            <a:off x="8428008" y="5918380"/>
            <a:ext cx="3329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Схема распространения листериоза</a:t>
            </a:r>
          </a:p>
        </p:txBody>
      </p:sp>
    </p:spTree>
    <p:extLst>
      <p:ext uri="{BB962C8B-B14F-4D97-AF65-F5344CB8AC3E}">
        <p14:creationId xmlns:p14="http://schemas.microsoft.com/office/powerpoint/2010/main" val="2106327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5974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63" name="Freeform: Shape 2058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81796" y="947378"/>
            <a:ext cx="6858001" cy="4963245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ru-RU"/>
          </a:p>
        </p:txBody>
      </p:sp>
      <p:pic>
        <p:nvPicPr>
          <p:cNvPr id="2050" name="Picture 2" descr="ЛИСТЕРИОЗ фото №1">
            <a:extLst>
              <a:ext uri="{FF2B5EF4-FFF2-40B4-BE49-F238E27FC236}">
                <a16:creationId xmlns:a16="http://schemas.microsoft.com/office/drawing/2014/main" id="{71AAB723-266B-FED6-292D-69AAEF7CB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62786" y="1904574"/>
            <a:ext cx="3847133" cy="304885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Rectangle 2060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70DA54-5CBB-3359-CD01-4E23EA3C1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188189" cy="37854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1900" i="1" dirty="0">
                <a:solidFill>
                  <a:srgbClr val="FFFFFF"/>
                </a:solidFill>
              </a:rPr>
              <a:t>Возбудитель</a:t>
            </a:r>
            <a:r>
              <a:rPr lang="ru-RU" sz="1900" dirty="0">
                <a:solidFill>
                  <a:srgbClr val="FFFFFF"/>
                </a:solidFill>
              </a:rPr>
              <a:t> – </a:t>
            </a:r>
            <a:r>
              <a:rPr lang="en-US" sz="1900" dirty="0">
                <a:solidFill>
                  <a:srgbClr val="FFFFFF"/>
                </a:solidFill>
              </a:rPr>
              <a:t>Listeria monocytogenes.</a:t>
            </a:r>
            <a:r>
              <a:rPr lang="ru-RU" sz="1900" dirty="0">
                <a:solidFill>
                  <a:srgbClr val="FFFFFF"/>
                </a:solidFill>
              </a:rPr>
              <a:t> Это </a:t>
            </a:r>
            <a:r>
              <a:rPr lang="ru-RU" sz="1900" dirty="0" err="1">
                <a:solidFill>
                  <a:srgbClr val="FFFFFF"/>
                </a:solidFill>
              </a:rPr>
              <a:t>бесспоровая</a:t>
            </a:r>
            <a:r>
              <a:rPr lang="ru-RU" sz="1900" dirty="0">
                <a:solidFill>
                  <a:srgbClr val="FFFFFF"/>
                </a:solidFill>
              </a:rPr>
              <a:t>, грамположительная, слабо подвижная палочка. Листерии являются факультативным аэробом, в мазках из культур располагаются поодиночке, парами и цепочками, в мазках из патологического материала (</a:t>
            </a:r>
            <a:r>
              <a:rPr lang="ru-RU" sz="1900" dirty="0" err="1">
                <a:solidFill>
                  <a:srgbClr val="FFFFFF"/>
                </a:solidFill>
              </a:rPr>
              <a:t>паренхимотозных</a:t>
            </a:r>
            <a:r>
              <a:rPr lang="ru-RU" sz="1900" dirty="0">
                <a:solidFill>
                  <a:srgbClr val="FFFFFF"/>
                </a:solidFill>
              </a:rPr>
              <a:t> органов) похожи на возбудителя рожи свиней.</a:t>
            </a:r>
          </a:p>
          <a:p>
            <a:pPr>
              <a:lnSpc>
                <a:spcPct val="90000"/>
              </a:lnSpc>
            </a:pPr>
            <a:r>
              <a:rPr lang="ru-RU" sz="1900" dirty="0">
                <a:solidFill>
                  <a:srgbClr val="FFFFFF"/>
                </a:solidFill>
              </a:rPr>
              <a:t>Листерии при температуре 70</a:t>
            </a:r>
            <a:r>
              <a:rPr lang="en-US" sz="1900" dirty="0">
                <a:solidFill>
                  <a:srgbClr val="FFFFFF"/>
                </a:solidFill>
              </a:rPr>
              <a:t>°C</a:t>
            </a:r>
            <a:r>
              <a:rPr lang="ru-RU" sz="1900" dirty="0">
                <a:solidFill>
                  <a:srgbClr val="FFFFFF"/>
                </a:solidFill>
              </a:rPr>
              <a:t> погибают через 30 минут, при 100</a:t>
            </a:r>
            <a:r>
              <a:rPr lang="en-US" sz="1900" dirty="0">
                <a:solidFill>
                  <a:srgbClr val="FFFFFF"/>
                </a:solidFill>
              </a:rPr>
              <a:t>°C</a:t>
            </a:r>
            <a:r>
              <a:rPr lang="ru-RU" sz="1900" dirty="0">
                <a:solidFill>
                  <a:srgbClr val="FFFFFF"/>
                </a:solidFill>
              </a:rPr>
              <a:t> – спустя 15 минут. Едкий натр и формалин в 2,5%-</a:t>
            </a:r>
            <a:r>
              <a:rPr lang="ru-RU" sz="1900" dirty="0" err="1">
                <a:solidFill>
                  <a:srgbClr val="FFFFFF"/>
                </a:solidFill>
              </a:rPr>
              <a:t>ных</a:t>
            </a:r>
            <a:r>
              <a:rPr lang="ru-RU" sz="1900" dirty="0">
                <a:solidFill>
                  <a:srgbClr val="FFFFFF"/>
                </a:solidFill>
              </a:rPr>
              <a:t> растворах обезвреживают их в течении 20 минут, 70-90</a:t>
            </a:r>
            <a:r>
              <a:rPr lang="en-US" sz="1900" dirty="0">
                <a:solidFill>
                  <a:srgbClr val="FFFFFF"/>
                </a:solidFill>
              </a:rPr>
              <a:t>°</a:t>
            </a:r>
            <a:r>
              <a:rPr lang="ru-RU" sz="1900" b="0" i="0" dirty="0">
                <a:solidFill>
                  <a:srgbClr val="FFFFFF"/>
                </a:solidFill>
                <a:effectLst/>
                <a:latin typeface="Google Sans"/>
              </a:rPr>
              <a:t> винный спирт – за 5 минут.</a:t>
            </a:r>
            <a:endParaRPr lang="ru-RU" sz="19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FB9119-BC6B-6021-C973-6B156A716822}"/>
              </a:ext>
            </a:extLst>
          </p:cNvPr>
          <p:cNvSpPr txBox="1"/>
          <p:nvPr/>
        </p:nvSpPr>
        <p:spPr>
          <a:xfrm>
            <a:off x="8345609" y="4996080"/>
            <a:ext cx="3589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Рис. 1 Листерии с жгутиками.</a:t>
            </a:r>
          </a:p>
        </p:txBody>
      </p:sp>
    </p:spTree>
    <p:extLst>
      <p:ext uri="{BB962C8B-B14F-4D97-AF65-F5344CB8AC3E}">
        <p14:creationId xmlns:p14="http://schemas.microsoft.com/office/powerpoint/2010/main" val="39651939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14A2F755-5219-4C4E-9378-2C80BB08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BA042B41-CFBF-4E11-965F-B1906826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3083" name="Freeform 7">
            <a:extLst>
              <a:ext uri="{FF2B5EF4-FFF2-40B4-BE49-F238E27FC236}">
                <a16:creationId xmlns:a16="http://schemas.microsoft.com/office/drawing/2014/main" id="{ED9FFD70-7E69-43F7-BAFF-08A75B3AE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68685-B012-B161-B2F1-E91E477B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ru-RU" b="1">
                <a:solidFill>
                  <a:srgbClr val="EBEBE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Предубойная диагностика.</a:t>
            </a:r>
            <a:endParaRPr lang="ru-RU">
              <a:solidFill>
                <a:srgbClr val="EBEBEB"/>
              </a:solidFill>
            </a:endParaRPr>
          </a:p>
        </p:txBody>
      </p:sp>
      <p:sp useBgFill="1">
        <p:nvSpPr>
          <p:cNvPr id="3085" name="Freeform: Shape 3084">
            <a:extLst>
              <a:ext uri="{FF2B5EF4-FFF2-40B4-BE49-F238E27FC236}">
                <a16:creationId xmlns:a16="http://schemas.microsoft.com/office/drawing/2014/main" id="{9A87AD7E-457F-4836-8DDE-FFE0F0093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ru-RU"/>
          </a:p>
        </p:txBody>
      </p:sp>
      <p:pic>
        <p:nvPicPr>
          <p:cNvPr id="3074" name="Picture 2" descr="ЛИСТЕРИОЗ фото №5">
            <a:extLst>
              <a:ext uri="{FF2B5EF4-FFF2-40B4-BE49-F238E27FC236}">
                <a16:creationId xmlns:a16="http://schemas.microsoft.com/office/drawing/2014/main" id="{37243042-3BA2-41D9-10B4-8DA5A4851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484" y="3914154"/>
            <a:ext cx="3413845" cy="93027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FB0D6C3E-B3C7-1E09-B856-8FEA887E9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416" y="2548281"/>
            <a:ext cx="7154279" cy="3658689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У круп­ного рогатого скота признаками этого заболевания является слабость, общее угнетение, отказ от корма, конъюнкти­вит, ринит, повышение температуры, тя­желые нервные поражения в виде на­рушения координации движений (дви­жения вперед боком с запрокинутой головой, круговые движения), непод­вижный, тупой взгляд с пучеглазием, потеря зрения, приступы буйства, дро­жание тела, судороги шейных и заты­лочных мышц, паралич ушей, губ ниж­ней челюсти, у овец — одной или обеих задних конечностей. Овцы, особенно яг­нята, после круговых движений оста­навливаются и стоят неподвижно с ши­роко расставленными ногами, низко опу­стив голову и упираясь головой или всем телом в стенку.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У свиней при заболевании наблюда­ют признаки септицемии (общее угнете­ние, отказ от корма, зарывание в под­стилку, повышение температуры), а в конце болезни — понижение температу­ры, затрудненное дыхание, одышка, из­редка кашель, серозное истечение из но­совой полости либо признаки поражения центральной нервной системы (мышеч­ная дрожь, нарушение координации дви­жения, своеобразная ходульная походка, особенно передних ног), парезы и полу­параличи задних конечностей и задней части тела — передвижение ползком, су­ дорожные движения челюстей.</a:t>
            </a:r>
          </a:p>
          <a:p>
            <a:pPr>
              <a:lnSpc>
                <a:spcPct val="90000"/>
              </a:lnSpc>
            </a:pPr>
            <a:endParaRPr lang="ru-RU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0B4A77-6A3E-D7F0-27B9-86663A8C6C28}"/>
              </a:ext>
            </a:extLst>
          </p:cNvPr>
          <p:cNvSpPr txBox="1"/>
          <p:nvPr/>
        </p:nvSpPr>
        <p:spPr>
          <a:xfrm>
            <a:off x="715993" y="4844426"/>
            <a:ext cx="3351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Рис. 2 Клиническая картина листериоза у овец.</a:t>
            </a:r>
          </a:p>
        </p:txBody>
      </p:sp>
    </p:spTree>
    <p:extLst>
      <p:ext uri="{BB962C8B-B14F-4D97-AF65-F5344CB8AC3E}">
        <p14:creationId xmlns:p14="http://schemas.microsoft.com/office/powerpoint/2010/main" val="3789317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32B3C4-A48D-F8F5-B3D9-5078DA09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6617331" cy="1531357"/>
          </a:xfrm>
        </p:spPr>
        <p:txBody>
          <a:bodyPr/>
          <a:lstStyle/>
          <a:p>
            <a:r>
              <a:rPr lang="ru-RU" sz="4400" b="1" dirty="0"/>
              <a:t>Послеубойная диагностика.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F28E3F-F715-0FFC-AB55-88B3D53CF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000" dirty="0"/>
              <a:t>У круп­ного рогатого скота обнаруживают рас­ширение и переполнение кровью кро­веносных сосудов и отечность мозговой оболочки, местами размягчение мозга. У молодняка находят кровоизлияния и дистрофические изменения в паренхи­матозных органах.</a:t>
            </a:r>
          </a:p>
          <a:p>
            <a:pPr marL="0" indent="0" algn="just">
              <a:buNone/>
            </a:pPr>
            <a:r>
              <a:rPr lang="ru-RU" sz="2000" dirty="0"/>
              <a:t>У свиней при септической форме об­наруживают кровоизлияния на слизис­той оболочке трахеи и на эпикарде, иног­да дистрофические изменения и некроз в печени и селезенке, катаральное воспа­ление легких, гиперемию слизистой обо­лочки желудка и кишок.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8225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BBA0D0-8EE2-9F5C-D540-7FC5D8038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Лечение и профилактика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E334E2-D10A-3925-00D6-B06CE94BA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97" y="1474949"/>
            <a:ext cx="9344337" cy="4667059"/>
          </a:xfrm>
        </p:spPr>
        <p:txBody>
          <a:bodyPr>
            <a:normAutofit/>
          </a:bodyPr>
          <a:lstStyle/>
          <a:p>
            <a:r>
              <a:rPr lang="ru-RU" sz="1500" dirty="0"/>
              <a:t>Специализированных препаратов против листериоза нет, терапия симптоматическая. Используются тетрациклиновые антибиотики (биомицин, террамицин, стрептомицин, амоксициллин). При тяжелом течении проводят вынужденный убой, мясо возможно направить на глубокую термическую переработку (вареные колбасы, тушенка); в случаях истощения туши животных подвергают технической утилизации.</a:t>
            </a:r>
          </a:p>
          <a:p>
            <a:r>
              <a:rPr lang="ru-RU" sz="1500" dirty="0"/>
              <a:t>При специфической профилактике вводят сухую живую вакцину из штамма АУФ.</a:t>
            </a:r>
          </a:p>
          <a:p>
            <a:r>
              <a:rPr lang="ru-RU" sz="1500" dirty="0"/>
              <a:t>Завозить скот следует из благополучных хозяйств, </a:t>
            </a:r>
            <a:r>
              <a:rPr lang="ru-RU" sz="1500" dirty="0" err="1"/>
              <a:t>карантинировать</a:t>
            </a:r>
            <a:r>
              <a:rPr lang="ru-RU" sz="1500" dirty="0"/>
              <a:t> новоприбывших животных в течение месяца.</a:t>
            </a:r>
          </a:p>
          <a:p>
            <a:r>
              <a:rPr lang="ru-RU" sz="1500" dirty="0"/>
              <a:t>Требуются регулярные ветеринарные обследования стада, учет падежа и абортов.</a:t>
            </a:r>
          </a:p>
          <a:p>
            <a:r>
              <a:rPr lang="ru-RU" sz="1500" dirty="0"/>
              <a:t>Необходимы систематическая дератизация, борьба с кровососущими насекомыми.</a:t>
            </a:r>
          </a:p>
          <a:p>
            <a:r>
              <a:rPr lang="ru-RU" sz="1500" dirty="0"/>
              <a:t>При выявлении листериоза хозяйство объявляется неблагополучным. Заболевших животных следует изолировать, прочее поголовье – вакцинировать. Проводят дезинфекцию помещений, обеззараживание навоза. Через 2 месяца после последней регистрации больных животных и лабораторных исследований крови (дважды с интервалом 14-20 дней) ограничения с хозяйства снимают.</a:t>
            </a:r>
          </a:p>
          <a:p>
            <a:endParaRPr lang="ru-RU" sz="15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60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4107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48F14-5AC5-7990-191D-3F7CD243A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ru-RU" sz="3900">
                <a:solidFill>
                  <a:srgbClr val="EBEBEB"/>
                </a:solidFill>
              </a:rPr>
              <a:t>Ветеринарно-санитарная оценка.</a:t>
            </a:r>
          </a:p>
        </p:txBody>
      </p:sp>
      <p:sp useBgFill="1">
        <p:nvSpPr>
          <p:cNvPr id="4109" name="Freeform: Shape 4108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9C9101-35F6-D190-BD37-6925FAFF5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548281"/>
            <a:ext cx="6337371" cy="3658689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1400" dirty="0"/>
              <a:t>Для уточ­нения диагноза необходимо провести бак­териологическое исследование: посевы из мозговой ткани вначале на простые, а затем на специальные среды. Из пора­женных участков мозга и селезенки ре­комендуется делать мазки и окрашивать их по Романовскому.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400" dirty="0"/>
              <a:t>Ту­ши и продукты убоя от животных, боль­ных и подозрительных по заболеванию листериозом, выпускать в сыром виде запрещается. При наличии дистрофических или других патологических изменений в мускулатуре тушу и внутренние органы направляют на утилизацию.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400" dirty="0"/>
              <a:t>При отсутствии дистрофических изменений в мышцах тушу, шпик и неизмененные органы разрешается перерабатывать на вареные, варено-копченые колбасы или консервы. При невозможности такой переработки их можно использовать на изготовление варено-копченых грудинок и кореек.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400" dirty="0"/>
              <a:t>Патологически измененные внутренние органы, кишки и кровь, а также головы от больных листериозом животных направляют на утилизацию. Шкуры, снятые с больных животных, дезинфицируют.</a:t>
            </a:r>
          </a:p>
        </p:txBody>
      </p:sp>
      <p:pic>
        <p:nvPicPr>
          <p:cNvPr id="4098" name="Picture 2" descr="Листериоз - причины появления, симптомы заболевания, диагностика и способы  лечения">
            <a:extLst>
              <a:ext uri="{FF2B5EF4-FFF2-40B4-BE49-F238E27FC236}">
                <a16:creationId xmlns:a16="http://schemas.microsoft.com/office/drawing/2014/main" id="{0389D55E-44BC-AE89-1631-BD355FADA8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35230" y="2548281"/>
            <a:ext cx="3662018" cy="366201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C3F9C3-7AD5-5BD4-D8D8-D56DC93F8084}"/>
              </a:ext>
            </a:extLst>
          </p:cNvPr>
          <p:cNvSpPr txBox="1"/>
          <p:nvPr/>
        </p:nvSpPr>
        <p:spPr>
          <a:xfrm>
            <a:off x="7772400" y="6354147"/>
            <a:ext cx="3524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Рис. 3 Пути заражения</a:t>
            </a:r>
          </a:p>
        </p:txBody>
      </p:sp>
    </p:spTree>
    <p:extLst>
      <p:ext uri="{BB962C8B-B14F-4D97-AF65-F5344CB8AC3E}">
        <p14:creationId xmlns:p14="http://schemas.microsoft.com/office/powerpoint/2010/main" val="2248458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798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Google Sans</vt:lpstr>
      <vt:lpstr>Times New Roman</vt:lpstr>
      <vt:lpstr>Wingdings 3</vt:lpstr>
      <vt:lpstr>Ион</vt:lpstr>
      <vt:lpstr>Листериоз</vt:lpstr>
      <vt:lpstr>Листериоз</vt:lpstr>
      <vt:lpstr>Презентация PowerPoint</vt:lpstr>
      <vt:lpstr>Предубойная диагностика.</vt:lpstr>
      <vt:lpstr>Послеубойная диагностика.</vt:lpstr>
      <vt:lpstr>Лечение и профилактика</vt:lpstr>
      <vt:lpstr>Ветеринарно-санитарная оценка.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Листериоз</dc:title>
  <dc:creator>Михаил Кислицин</dc:creator>
  <cp:lastModifiedBy>PGAU</cp:lastModifiedBy>
  <cp:revision>2</cp:revision>
  <dcterms:created xsi:type="dcterms:W3CDTF">2023-12-22T09:33:13Z</dcterms:created>
  <dcterms:modified xsi:type="dcterms:W3CDTF">2024-09-11T06:41:53Z</dcterms:modified>
</cp:coreProperties>
</file>