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1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21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2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727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8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6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2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0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2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69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6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5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4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3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ED159-D70F-4485-868F-14E9849688A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ECCD9B-948D-4994-BB8C-49D46AC62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6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8B33B-7321-8321-7AF8-8F990DD1D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Актиномикоз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865C3-5460-2144-BF0D-7694CC00D3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Ветеринарно-санитарная экспертиза</a:t>
            </a:r>
          </a:p>
        </p:txBody>
      </p:sp>
    </p:spTree>
    <p:extLst>
      <p:ext uri="{BB962C8B-B14F-4D97-AF65-F5344CB8AC3E}">
        <p14:creationId xmlns:p14="http://schemas.microsoft.com/office/powerpoint/2010/main" val="415747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44AE3-3FAE-811C-4726-15B202E1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Актиномикоз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14E0BA-C176-C4B1-8475-F8880440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5124253" cy="37592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Хроническое инфекционное заболева­ние, характеризующееся образованием соединительнотканных образований (</a:t>
            </a:r>
            <a:r>
              <a:rPr lang="ru-RU" sz="1800" dirty="0" err="1"/>
              <a:t>актиномиком</a:t>
            </a:r>
            <a:r>
              <a:rPr lang="ru-RU" sz="1800" dirty="0"/>
              <a:t>) в области головы и шеи, реже в других местах. Актиномикоз мягких тканей всегда сопровождается нагноени­ем. Актиномикоз костной ткани характе­ризуется ее разрастанием и увеличением. Восприимчивы крупный рогатый скот, лошади, свиньи, овцы. Болеет актиномикозом и человек.</a:t>
            </a:r>
          </a:p>
        </p:txBody>
      </p:sp>
      <p:pic>
        <p:nvPicPr>
          <p:cNvPr id="1026" name="Picture 2" descr="Актиномикоз">
            <a:extLst>
              <a:ext uri="{FF2B5EF4-FFF2-40B4-BE49-F238E27FC236}">
                <a16:creationId xmlns:a16="http://schemas.microsoft.com/office/drawing/2014/main" id="{4D7B9164-3E57-D782-90BD-D02073A7E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4651" y="1061588"/>
            <a:ext cx="4596176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4D07-E186-7347-E9AD-BF75BBB6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ru-RU" dirty="0"/>
              <a:t>Характеристика возбудителя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CC9E0A-F302-9EDD-2E79-981838A21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Возбудители лучистые грибки </a:t>
            </a:r>
            <a:r>
              <a:rPr lang="en-US" dirty="0"/>
              <a:t>Actinomyces </a:t>
            </a:r>
            <a:r>
              <a:rPr lang="en-US" dirty="0" err="1"/>
              <a:t>bovis</a:t>
            </a:r>
            <a:r>
              <a:rPr lang="en-US" dirty="0"/>
              <a:t>, Actinomyces </a:t>
            </a:r>
            <a:r>
              <a:rPr lang="en-US" dirty="0" err="1"/>
              <a:t>israelii</a:t>
            </a:r>
            <a:r>
              <a:rPr lang="en-US" dirty="0"/>
              <a:t>. </a:t>
            </a:r>
            <a:endParaRPr lang="en-US"/>
          </a:p>
          <a:p>
            <a:pPr>
              <a:lnSpc>
                <a:spcPct val="90000"/>
              </a:lnSpc>
            </a:pPr>
            <a:r>
              <a:rPr lang="ru-RU" dirty="0"/>
              <a:t>Дополнительную роль играют гноеродные микрококки и другие бактерии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dirty="0"/>
              <a:t>Друзы грибков состоят из густо переплетенных длинных узких булавовидных палочек, расположенных радиально в виде звезды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dirty="0"/>
              <a:t>Устойчивы к высушиванию, сохраняются до 6 лет</a:t>
            </a:r>
            <a:endParaRPr lang="ru-RU"/>
          </a:p>
        </p:txBody>
      </p:sp>
      <p:pic>
        <p:nvPicPr>
          <p:cNvPr id="2050" name="Picture 2" descr="Актиномицет под микроскопом">
            <a:extLst>
              <a:ext uri="{FF2B5EF4-FFF2-40B4-BE49-F238E27FC236}">
                <a16:creationId xmlns:a16="http://schemas.microsoft.com/office/drawing/2014/main" id="{6054A0AA-F279-CF56-EFB6-691659E31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5" r="-1" b="2427"/>
          <a:stretch/>
        </p:blipFill>
        <p:spPr bwMode="auto">
          <a:xfrm>
            <a:off x="7736146" y="624111"/>
            <a:ext cx="3768466" cy="26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ктиномикоз">
            <a:extLst>
              <a:ext uri="{FF2B5EF4-FFF2-40B4-BE49-F238E27FC236}">
                <a16:creationId xmlns:a16="http://schemas.microsoft.com/office/drawing/2014/main" id="{DB0F7706-72DB-7238-9588-EE03E461E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" r="-3" b="6198"/>
          <a:stretch/>
        </p:blipFill>
        <p:spPr bwMode="auto">
          <a:xfrm>
            <a:off x="7736146" y="3416024"/>
            <a:ext cx="3768466" cy="26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5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9073237B-D536-4B4C-8928-3510CB0F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6770F-9110-C899-1C06-5D2E1B47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ru-RU" dirty="0" err="1"/>
              <a:t>Предубойная</a:t>
            </a:r>
            <a:r>
              <a:rPr lang="ru-RU" dirty="0"/>
              <a:t> диагностика</a:t>
            </a: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488B1383-B33A-45D9-AF5F-DD1522135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C8617C-CE15-AE6E-4746-52B962B8F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ru-RU" dirty="0"/>
              <a:t>У крупного рогатого скота </a:t>
            </a:r>
            <a:r>
              <a:rPr lang="ru-RU" dirty="0" err="1"/>
              <a:t>актиномикозные</a:t>
            </a:r>
            <a:r>
              <a:rPr lang="ru-RU" dirty="0"/>
              <a:t> поражения чаще локализуются в области головы. Обнаруживаются твердые малоподвижные опухоли со свищами.</a:t>
            </a:r>
          </a:p>
          <a:p>
            <a:r>
              <a:rPr lang="ru-RU" dirty="0"/>
              <a:t>Лимфатические узлы головы увеличены и бугристы</a:t>
            </a:r>
          </a:p>
          <a:p>
            <a:endParaRPr lang="ru-RU" dirty="0"/>
          </a:p>
        </p:txBody>
      </p:sp>
      <p:pic>
        <p:nvPicPr>
          <p:cNvPr id="3076" name="Picture 4" descr="АКТИНОМИКОЗ - что такое в Сельскохозяйственном словаре-справочнике">
            <a:extLst>
              <a:ext uri="{FF2B5EF4-FFF2-40B4-BE49-F238E27FC236}">
                <a16:creationId xmlns:a16="http://schemas.microsoft.com/office/drawing/2014/main" id="{7ACD4E4C-8892-4005-0EDF-3B9838C56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1429" y="1986871"/>
            <a:ext cx="2621012" cy="27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Актиномикоз КРС – меры борьбы и профилактика | ВКонтакте">
            <a:extLst>
              <a:ext uri="{FF2B5EF4-FFF2-40B4-BE49-F238E27FC236}">
                <a16:creationId xmlns:a16="http://schemas.microsoft.com/office/drawing/2014/main" id="{C1AA292A-6EC6-F79B-F490-7F122334B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8194" y="2141897"/>
            <a:ext cx="3394926" cy="224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Freeform 11">
            <a:extLst>
              <a:ext uri="{FF2B5EF4-FFF2-40B4-BE49-F238E27FC236}">
                <a16:creationId xmlns:a16="http://schemas.microsoft.com/office/drawing/2014/main" id="{ADD2565E-493E-4545-99C0-2F033FAF9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7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D8FE9F-E38C-4076-228B-64B17A4A9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620" y="1334278"/>
            <a:ext cx="5453776" cy="4343679"/>
          </a:xfrm>
        </p:spPr>
        <p:txBody>
          <a:bodyPr/>
          <a:lstStyle/>
          <a:p>
            <a:r>
              <a:rPr lang="ru-RU" dirty="0"/>
              <a:t>У свиней поражаются молочные железы (из-за травм клыками), миндалины, челюстные кости, гортань, язык, отдельные кости туловища</a:t>
            </a:r>
          </a:p>
          <a:p>
            <a:r>
              <a:rPr lang="ru-RU" dirty="0"/>
              <a:t>Чаще поражаются задние доли вымени с образованием узлов различной величины и абсцессов с выделением гноя, содержащего друзы гриба, на их месте позже образуются язвы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C0F591-7EF2-5F82-3BA8-E864EC061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13" y="1530222"/>
            <a:ext cx="4005602" cy="29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1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4C7E73-87A2-30D1-2860-E9A553E12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881" y="1397479"/>
            <a:ext cx="4769119" cy="3607969"/>
          </a:xfrm>
        </p:spPr>
        <p:txBody>
          <a:bodyPr/>
          <a:lstStyle/>
          <a:p>
            <a:r>
              <a:rPr lang="ru-RU" dirty="0"/>
              <a:t>Овцы и козы болеют редко, процесс локализуется преимущественно на языке, губах, нижней челюсти, в легких</a:t>
            </a:r>
          </a:p>
          <a:p>
            <a:r>
              <a:rPr lang="ru-RU" dirty="0"/>
              <a:t>У лошадей актиномикоз протекает в виде </a:t>
            </a:r>
            <a:r>
              <a:rPr lang="ru-RU" dirty="0" err="1"/>
              <a:t>послекастрационного</a:t>
            </a:r>
            <a:r>
              <a:rPr lang="ru-RU" dirty="0"/>
              <a:t> осложнения с поражением семенного канатика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26D67CF-BB4F-F92A-0D00-8A7E658CE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23" y="1544216"/>
            <a:ext cx="3265715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9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8BE49-6F62-7271-2CAB-185D2187C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Послеубойная 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D0F55-0169-FF35-5C2C-9436331FE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800" dirty="0"/>
              <a:t>Пораже­ние мягких тканей и внутренних органов характеризуются сильным разращением фиброзной ткани в виде гранулем. Пора­женный актиномикозом язык иногда не помещается в ротовой полости («деревянный язык»). </a:t>
            </a:r>
            <a:r>
              <a:rPr lang="ru-RU" sz="1800" dirty="0" err="1"/>
              <a:t>Актиномикозная</a:t>
            </a:r>
            <a:r>
              <a:rPr lang="ru-RU" sz="1800" dirty="0"/>
              <a:t> гранулема твердая, малоподвижная, срастается с ок­ружающими тканями. Поверхность раз­реза </a:t>
            </a:r>
            <a:r>
              <a:rPr lang="ru-RU" sz="1800" dirty="0" err="1"/>
              <a:t>актиномикомы</a:t>
            </a:r>
            <a:r>
              <a:rPr lang="ru-RU" sz="1800" dirty="0"/>
              <a:t> имеет серо-желтова­тый цвет, на ней ясно заметны циркуляр­ные слои разросшейся фиброзной ткани. В центре этих слоев содержатся губчатые очажки со свищевыми ходами, наполнен­ными гнойными клетками, беловатыми или желтоватыми зернышками, переме­шанными с возбудителем болезни. По­верхность разреза </a:t>
            </a:r>
            <a:r>
              <a:rPr lang="ru-RU" sz="1800" dirty="0" err="1"/>
              <a:t>актиномикомы</a:t>
            </a:r>
            <a:r>
              <a:rPr lang="ru-RU" sz="1800" dirty="0"/>
              <a:t>, сжатой фиброзной тканью, заметно выступает и как бы приподнимается. В </a:t>
            </a:r>
            <a:r>
              <a:rPr lang="ru-RU" sz="1800" dirty="0" err="1"/>
              <a:t>актиномикозной</a:t>
            </a:r>
            <a:r>
              <a:rPr lang="ru-RU" sz="1800" dirty="0"/>
              <a:t> гранулеме </a:t>
            </a:r>
            <a:r>
              <a:rPr lang="ru-RU" sz="1800" dirty="0" err="1"/>
              <a:t>известковидные</a:t>
            </a:r>
            <a:r>
              <a:rPr lang="ru-RU" sz="1800" dirty="0"/>
              <a:t> очаги от </a:t>
            </a:r>
            <a:r>
              <a:rPr lang="ru-RU" sz="1800" dirty="0" err="1"/>
              <a:t>сутствуют</a:t>
            </a:r>
            <a:r>
              <a:rPr lang="ru-RU" sz="1800" dirty="0"/>
              <a:t>, гной тягучий, </a:t>
            </a:r>
            <a:r>
              <a:rPr lang="ru-RU" sz="1800" dirty="0" err="1"/>
              <a:t>сливкообразный</a:t>
            </a:r>
            <a:r>
              <a:rPr lang="ru-RU" sz="1800" dirty="0"/>
              <a:t>, без запаха. В легких и в печени бывают </a:t>
            </a:r>
            <a:r>
              <a:rPr lang="ru-RU" sz="1800" dirty="0" err="1"/>
              <a:t>актиномикозные</a:t>
            </a:r>
            <a:r>
              <a:rPr lang="ru-RU" sz="1800" dirty="0"/>
              <a:t> поражения метастатиче­ского происхождения. При поражении костей на месте губ­чатого костного вещества обнаруживают мягкую </a:t>
            </a:r>
            <a:r>
              <a:rPr lang="ru-RU" sz="1800" dirty="0" err="1"/>
              <a:t>саркоподобную</a:t>
            </a:r>
            <a:r>
              <a:rPr lang="ru-RU" sz="1800" dirty="0"/>
              <a:t> ткань; костные перекладины разрушены, </a:t>
            </a:r>
            <a:r>
              <a:rPr lang="ru-RU" sz="1800" dirty="0" err="1"/>
              <a:t>периостум</a:t>
            </a:r>
            <a:r>
              <a:rPr lang="ru-RU" sz="1800" dirty="0"/>
              <a:t> в со­стоянии воспаления и с избытком образу­ет </a:t>
            </a:r>
            <a:r>
              <a:rPr lang="ru-RU" sz="1800" dirty="0" err="1"/>
              <a:t>остеопластические</a:t>
            </a:r>
            <a:r>
              <a:rPr lang="ru-RU" sz="1800" dirty="0"/>
              <a:t> элементы, вследствие чего кость вздувается. Верхняя костная пластина утолщена или даже </a:t>
            </a:r>
            <a:r>
              <a:rPr lang="ru-RU" sz="1800" dirty="0" err="1"/>
              <a:t>прободена</a:t>
            </a:r>
            <a:r>
              <a:rPr lang="ru-RU" sz="1800" dirty="0"/>
              <a:t>, в результате чего образуются костные сви­щи, сквозь которые выступает наружу или внутрь полости грибовидная мягкая ткань. При поражении нижней или верх­ней челюсти деформируется голова жи­вотного, разрушаются десна, зубные аль­веолы и зубы.</a:t>
            </a:r>
          </a:p>
        </p:txBody>
      </p:sp>
    </p:spTree>
    <p:extLst>
      <p:ext uri="{BB962C8B-B14F-4D97-AF65-F5344CB8AC3E}">
        <p14:creationId xmlns:p14="http://schemas.microsoft.com/office/powerpoint/2010/main" val="314171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00096-3546-F206-50CE-9A40E01D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 и профилактика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CD4B4E-EF3C-39A1-4FFB-7D1D23EA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122" y="1840302"/>
            <a:ext cx="8915400" cy="410029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Оперативный метод в сочетании с антибиотикотерапией. Оперативное вмешательство должно быть по возможности радикальным, обеспечивающим экстирпацию </a:t>
            </a:r>
            <a:r>
              <a:rPr lang="ru-RU" dirty="0" err="1"/>
              <a:t>актиномикомы</a:t>
            </a:r>
            <a:r>
              <a:rPr lang="ru-RU" dirty="0"/>
              <a:t> в пределах здоровых тканей, без загрязнения операционной раны актиномицетами. В связи с этим открытые </a:t>
            </a:r>
            <a:r>
              <a:rPr lang="ru-RU" dirty="0" err="1"/>
              <a:t>актиномикозные</a:t>
            </a:r>
            <a:r>
              <a:rPr lang="ru-RU" dirty="0"/>
              <a:t> очаги необходимо длительно промывать 1%-</a:t>
            </a:r>
            <a:r>
              <a:rPr lang="ru-RU" dirty="0" err="1"/>
              <a:t>ным</a:t>
            </a:r>
            <a:r>
              <a:rPr lang="ru-RU" dirty="0"/>
              <a:t> водным раствором йода пополам с перекисью водорода или йодированным спиртом 1 :500. Затем в свищевые ходы вводят тампон, пропитанный этим спиртом, и производят тугой </a:t>
            </a:r>
            <a:r>
              <a:rPr lang="ru-RU" dirty="0" err="1"/>
              <a:t>новокаинантибиотиковый</a:t>
            </a:r>
            <a:r>
              <a:rPr lang="ru-RU" dirty="0"/>
              <a:t> инфильтрат вокруг </a:t>
            </a:r>
            <a:r>
              <a:rPr lang="ru-RU" dirty="0" err="1"/>
              <a:t>актиномикомы</a:t>
            </a:r>
            <a:r>
              <a:rPr lang="ru-RU" dirty="0"/>
              <a:t> за сутки и непосредственно перед операцией.</a:t>
            </a:r>
          </a:p>
          <a:p>
            <a:r>
              <a:rPr lang="ru-RU" dirty="0"/>
              <a:t>В хозяйствах, неблагополучных по актиномикозу, солому, мякину и особенно болотное сено скармливают только после запаривания. Нельзя давать животным плесневелые корма, выпасать, особенно молодняк, на болотистых, заливных лугах. Больных животных с открытыми </a:t>
            </a:r>
            <a:r>
              <a:rPr lang="ru-RU" dirty="0" err="1"/>
              <a:t>актиномикозными</a:t>
            </a:r>
            <a:r>
              <a:rPr lang="ru-RU" dirty="0"/>
              <a:t> поражениями изолируют и подвергают лечению. Подстилку, загрязненную </a:t>
            </a:r>
            <a:r>
              <a:rPr lang="ru-RU" dirty="0" err="1"/>
              <a:t>актиномикозным</a:t>
            </a:r>
            <a:r>
              <a:rPr lang="ru-RU" dirty="0"/>
              <a:t> гноем, сжигают или обрабатывают биотермически.</a:t>
            </a:r>
          </a:p>
        </p:txBody>
      </p:sp>
    </p:spTree>
    <p:extLst>
      <p:ext uri="{BB962C8B-B14F-4D97-AF65-F5344CB8AC3E}">
        <p14:creationId xmlns:p14="http://schemas.microsoft.com/office/powerpoint/2010/main" val="374331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A6D7A-FFB5-D76A-DEEA-316A08B6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Ветеринарно- санитарная оценка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B95BC-EF86-5110-3B20-0740FCDC0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782" y="1685026"/>
            <a:ext cx="8915400" cy="3777622"/>
          </a:xfrm>
        </p:spPr>
        <p:txBody>
          <a:bodyPr/>
          <a:lstStyle/>
          <a:p>
            <a:r>
              <a:rPr lang="ru-RU" dirty="0"/>
              <a:t>При поражении актиномикозом только лим­фатических узлов головы их удаляют, а голову направляют на проварку. При по­ражении костей и мускулатуры головы ее целиком направляют на утилизацию.</a:t>
            </a:r>
          </a:p>
          <a:p>
            <a:r>
              <a:rPr lang="ru-RU" dirty="0"/>
              <a:t>При ограниченном поражении акти­номикозом внутренних органов и языка их выпускают после удаления поражен­ных мест; при обширных поражениях внутренних органов и языка их направ­ляют на утилизацию. Тушу выпускают без ограничений.</a:t>
            </a:r>
          </a:p>
          <a:p>
            <a:r>
              <a:rPr lang="ru-RU" dirty="0"/>
              <a:t>При распространенном </a:t>
            </a:r>
            <a:r>
              <a:rPr lang="ru-RU" dirty="0" err="1"/>
              <a:t>актиномикозном</a:t>
            </a:r>
            <a:r>
              <a:rPr lang="ru-RU" dirty="0"/>
              <a:t> процессе с поражением костей, внут­ренних органов, мускулатуры тушу вме­сте со всеми органами направляют на ути­лизацию.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98325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691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Актиномикоз</vt:lpstr>
      <vt:lpstr>Актиномикоз</vt:lpstr>
      <vt:lpstr>Характеристика возбудителя</vt:lpstr>
      <vt:lpstr>Предубойная диагностика</vt:lpstr>
      <vt:lpstr>Презентация PowerPoint</vt:lpstr>
      <vt:lpstr>Презентация PowerPoint</vt:lpstr>
      <vt:lpstr>Послеубойная диагностика</vt:lpstr>
      <vt:lpstr>Лечение и профилактика</vt:lpstr>
      <vt:lpstr>Ветеринарно- санитарная оценка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Актиномикоз</dc:title>
  <dc:creator>Михаил Кислицин</dc:creator>
  <cp:lastModifiedBy>PGAU</cp:lastModifiedBy>
  <cp:revision>1</cp:revision>
  <dcterms:created xsi:type="dcterms:W3CDTF">2023-12-22T10:11:02Z</dcterms:created>
  <dcterms:modified xsi:type="dcterms:W3CDTF">2024-09-11T06:40:47Z</dcterms:modified>
</cp:coreProperties>
</file>