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E2C56-9E54-4D12-8656-E4A2C5ACE02E}" v="720" dt="2021-11-29T18:45:48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623" autoAdjust="0"/>
  </p:normalViewPr>
  <p:slideViewPr>
    <p:cSldViewPr snapToGrid="0">
      <p:cViewPr varScale="1">
        <p:scale>
          <a:sx n="43" d="100"/>
          <a:sy n="43" d="100"/>
        </p:scale>
        <p:origin x="7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6FE795F-4C8B-41B8-B1FC-DA2C8C54D5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0486EB-A8A7-44B8-B66E-2BC304ABB4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E72C7-43AE-4063-8FF7-89B1CFBE603A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C88724-E17E-417B-8FFA-E811B36E16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E36B77-194C-4616-B4E2-D58277D186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F9E41-7236-410B-A8BF-26404AAA8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4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89729-063C-4E5A-A6EB-08E659FC9C39}" type="datetime1">
              <a:rPr lang="ru-RU" smtClean="0"/>
              <a:pPr/>
              <a:t>10.09.2024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E874E-7096-4673-9972-7BF10055676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457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1526528-FE90-4551-AAFF-E7B0546E5E6C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Полилиния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Полилиния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92D585-557E-40E5-91A7-3068D1C4D495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C14AD-AFE4-45C3-8300-83EB1F50D5BD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D0793B-D8B2-44DA-B50B-E62A8467DA85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D3B2C5E-6CCC-4B51-868B-E07ACEDCDD31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олилиния 6" title="Отметки-уголки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71E91C-0F49-48F0-B5B1-1A6AE31DC29B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73EF8D-1E82-475D-8839-20F57F18DA02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EA6B1-10AD-4D4D-98B2-80AD45261879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1A2D6F-2CE5-4A0F-BFB2-983EE60FF2C8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BB4E7A4-6B0E-46A8-8F2B-B31F2DDF0EC5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68C5FC2-3389-49C5-B85D-6172CE8B509C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C0D4A05A-3BE0-446A-A2EC-DE420FC44F6C}" type="datetime1">
              <a:rPr lang="ru-RU" noProof="0" smtClean="0"/>
              <a:t>10.09.2024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 title="Боковая панель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E4FDA-F77A-4A7B-BA9C-1F951CD2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715" y="1997439"/>
            <a:ext cx="9601200" cy="1660785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ВСЭ ПРИ БРУЦЕЛЛЕЗЕ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B30312-90CD-4817-955D-18C859A6A84F}"/>
              </a:ext>
            </a:extLst>
          </p:cNvPr>
          <p:cNvSpPr txBox="1"/>
          <p:nvPr/>
        </p:nvSpPr>
        <p:spPr>
          <a:xfrm>
            <a:off x="789483" y="2498"/>
            <a:ext cx="456700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Туши и внутренние органы животных в соответствии с требованиями ГОСТа подразделяются на годные для употребления в пищу, негодные и условно годные. Мясо больных бруцеллезом животных относят к третьей группе (условно годное), представляющее в сыром виде опасность для здоровья человека и животных. Оно употребляется только после обезвреживания, то есть после применения способа, позволяющего уничтожить в нем возбудителей заболеваний и превратить продукт в годный для пищевых целей. Обезвреживание мяса в зависимости от вида возбудителя проводят высокой температурой, замораживанием, иногда посолом. Решение о конкретном применении того или иного метода регламентируется правилами ветеринарно-санитарной экспертизы.</a:t>
            </a:r>
            <a:endParaRPr lang="en-US" dirty="0"/>
          </a:p>
        </p:txBody>
      </p:sp>
      <p:pic>
        <p:nvPicPr>
          <p:cNvPr id="6146" name="Picture 2" descr="https://gor-dez.spb.ru/images/pages/microbiolog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27688"/>
            <a:ext cx="6632182" cy="35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B2A4F-42D7-4147-AC9D-668AAC70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73D2E-E503-4139-B00E-E6E09EB73D40}"/>
              </a:ext>
            </a:extLst>
          </p:cNvPr>
          <p:cNvSpPr txBox="1"/>
          <p:nvPr/>
        </p:nvSpPr>
        <p:spPr>
          <a:xfrm>
            <a:off x="2571808" y="1477482"/>
            <a:ext cx="73152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Необходимые меры профилактики заболевания: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Не покупать мясо, молоко и молочные продукты в местах несанкционированной торговли;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Употреблять только кипяченое молоко, термически хорошо обработанное мясо, так как возбудители бруцеллеза погибают при кипячении;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При содержании крупного и мелкого рогатого скота, свиней своевременно проводить обследование животных на бруцеллез.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При уходе за животными обязательно использовать специальную одежду;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Постоянно проводить ее </a:t>
            </a:r>
            <a:r>
              <a:rPr lang="ru-RU" sz="2000" dirty="0" err="1">
                <a:solidFill>
                  <a:srgbClr val="000000"/>
                </a:solidFill>
                <a:latin typeface="Helvetica Neue"/>
              </a:rPr>
              <a:t>дезобработку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193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CE7C-D5E0-4F5A-88DE-1A642C1B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948" y="1426192"/>
            <a:ext cx="9447748" cy="4092576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333333"/>
                </a:solidFill>
                <a:latin typeface="YS Text"/>
              </a:rPr>
              <a:t>Бруцеллёз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(лат.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brucellosis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) — зоонозная инфекция, передающаяся от больных животных человеку, характеризующаяся множественным поражением органов и систем организма человека. Микробов — виновников этой болезни — впервые в 1886 году обнаружил английский учёный Дэвид Брюс. В его честь их и назвали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бруцеллами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, а вызываемое ими заболевание —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бруцеллёзом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. К заболеванию восприимчивы все виды домашних животных, в том числе и птицы.</a:t>
            </a:r>
            <a:br>
              <a:rPr lang="ru-RU" sz="3200" dirty="0">
                <a:solidFill>
                  <a:srgbClr val="333333"/>
                </a:solidFill>
                <a:latin typeface="YS Text"/>
              </a:rPr>
            </a:br>
            <a:br>
              <a:rPr lang="ru-RU" sz="3200" dirty="0">
                <a:solidFill>
                  <a:srgbClr val="333333"/>
                </a:solidFill>
                <a:latin typeface="YS Text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FB22FD-9F2A-4881-BCDA-4C53B0D7E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298" y="5818173"/>
            <a:ext cx="3576874" cy="575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3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C144-6011-4976-8603-C89AE879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33" y="396509"/>
            <a:ext cx="10887811" cy="172360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0000"/>
                </a:solidFill>
                <a:latin typeface="Helvetica Neue"/>
              </a:rPr>
              <a:t>Возможна миграция вида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Вг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melitensis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 от мелкого рогатого скота на др. виды животных, а также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Вг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abortus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 на собак.</a:t>
            </a:r>
            <a:br>
              <a:rPr lang="ru-RU" sz="2200" dirty="0">
                <a:solidFill>
                  <a:srgbClr val="000000"/>
                </a:solidFill>
                <a:latin typeface="Helvetica Neue"/>
              </a:rPr>
            </a:br>
            <a:r>
              <a:rPr lang="ru-RU" sz="2200" dirty="0">
                <a:solidFill>
                  <a:srgbClr val="000000"/>
                </a:solidFill>
                <a:latin typeface="Helvetica Neue"/>
              </a:rPr>
              <a:t>Возбудитель представляет собой короткую грамотрицательную палочку (или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коккобациллу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) размером 0,5-0,7 x 0,6-1,5 мкм. Микробная клетка неподвижна, спор и капсул не образует. Легко растет на различных питательных средах, лучше - на печеночных средах с добавлением глюкозы, сыворотки или глицерина.</a:t>
            </a:r>
            <a:br>
              <a:rPr lang="ru-RU" sz="2200" dirty="0">
                <a:solidFill>
                  <a:srgbClr val="000000"/>
                </a:solidFill>
                <a:latin typeface="Helvetica Neue"/>
              </a:rPr>
            </a:br>
            <a:r>
              <a:rPr lang="ru-RU" dirty="0"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52" y="2557082"/>
            <a:ext cx="5719417" cy="379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70" y="2524981"/>
            <a:ext cx="5313103" cy="378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9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C74C3-99E6-41E5-AB22-9A039905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25" y="448456"/>
            <a:ext cx="4130539" cy="1258475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и возбудитель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25E00-8732-4A8E-9BC5-ED469EE91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624" y="1060058"/>
            <a:ext cx="7833714" cy="57317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2999"/>
              </a:lnSpc>
            </a:pPr>
            <a:r>
              <a:rPr lang="ru-RU" sz="2000" dirty="0">
                <a:latin typeface="Times New Roman"/>
                <a:ea typeface="+mn-lt"/>
                <a:cs typeface="+mn-lt"/>
              </a:rPr>
              <a:t> 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8" y="186117"/>
            <a:ext cx="11539242" cy="612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2851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8" y="542166"/>
            <a:ext cx="11102273" cy="598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86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713D2-3DB5-41C5-878E-610B3EE4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233" y="61210"/>
            <a:ext cx="6066041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7EF16-F040-4F73-9C59-FFD27E85CB0E}"/>
              </a:ext>
            </a:extLst>
          </p:cNvPr>
          <p:cNvSpPr txBox="1"/>
          <p:nvPr/>
        </p:nvSpPr>
        <p:spPr>
          <a:xfrm>
            <a:off x="739517" y="577123"/>
            <a:ext cx="11350048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Helvetica Neue"/>
              </a:rPr>
              <a:t>Предубойный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осмотр - ветеринарное обследование животных перед убоем. Проводится ветеринарным специалистом при приёмке скота на боенское предприятие и в день убоя для определения состояния здоровья животных и решения вопроса о возможности их убоя.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Предубойная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диагностика бруцеллеза у убойных животных облегчается документацией (ветеринарно-санитарное свидетельство, справка), где указывается результат исследования на бруцеллез.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Бруцеллез протекает хронически и в большинстве случаев латентно. Характерных признаков бруцеллеза у убойных животных чаще нет, поэтому согласно инструкции по борьбе с бруцеллезом животных введены обязательные серологические или аллергические методы исследования. Однако в ряде случаев некоторые признаки могут давать повод к подозрению на бруцеллезную инфекцию. Инкубационный период 2--3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нед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и более. Бруцеллез крупного и мелкого рогатого скота наиболее опасен для человека. Основные проявления у крупного рогатого скота, овец и коз - аборты и задержание последа, маститы. У самцов часто определяют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орхиты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 эпидидимиты; артриты, бурситы, тендовагиниты; гиперемию и отек полового члена с образованием на его поверхности бледно-серых узелков. У коров аборт наступает на 5--8_м мес. У многих абортировавших животных происходит задержание последа, развивается эндометрит, иногда мастит. В отдельных стадах абортируют до 50% и более коров и нетелей. У овец и коз аборты чаще бывают на 4--5_м месяце суягности, затем отмечают задержание последа, эндометрит, иногда мастит, артриты, тендовагиниты, парез задних конечностей. Часть абортировавших животных (до 10--20%) остаются яловыми. Бруцеллез крупного и мелкого рогатого скота протекает сходно, но у мелкого рогатого скота гнойно-катаральный эндометрит имеет очаговый характер, хроническое течение с гнойным расплавлением и отделением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некротизированного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последа.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655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B647C-7B75-433F-8E60-4B16ECF1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6030"/>
            <a:ext cx="9601200" cy="86131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Послеубойная диагностика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2F19C-7182-4642-83CE-7F0088502BBB}"/>
              </a:ext>
            </a:extLst>
          </p:cNvPr>
          <p:cNvSpPr txBox="1"/>
          <p:nvPr/>
        </p:nvSpPr>
        <p:spPr>
          <a:xfrm>
            <a:off x="7266648" y="1624067"/>
            <a:ext cx="481058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Цели послеубойного осмотра туши и органов: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1) не допустить выпуск мяса и мясных продуктов, которые могут вызвать заболевания людей;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2) предупредить распространение заразных болезней среди животных через продукты убоя;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3) дать правильную оценку по дальнейшему использованию тех мясопродуктов, которые не могут быть выпущены в свободную реализацию;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4) дать товароведческую оценку мясу.</a:t>
            </a:r>
            <a:endParaRPr lang="ru-RU" sz="20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2" y="1204913"/>
            <a:ext cx="603911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1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2E77F-5019-45B2-9417-5D9B263C77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800" y="236538"/>
            <a:ext cx="9601200" cy="78581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2885" y="832556"/>
            <a:ext cx="1049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Послеубойная диагностика бруцеллеза довольно затруднительна. Морфологические изменения характеризуются диффузно-пролиферативным или гнойно-некротическим воспалением пораженных органов и тканей с образованием типичных бруцеллезных гранулем (мелкие плотные серо-белые узелки). Наиболее выраженные изменения наблюдают в половых органах животных, особенно в матке. У коров воспалительные изменения в матке часто приобретают характер хронического катарального или катарально-гнойного эндометрита с атрофией маточных желез, фиброзом и склерозом соединительной ткани и гиалинозом сосудов, распространением воспалительного процесса на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яйцепроводы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и яичники. У абортированного плода отмечают процессы, характерные для септицемии: серозные отеки и кровоизлияния в тканях, гиперплазия тимуса, отек пупочного канатика и последа с последующим распадом.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В молочной железе выявляют экссудативный (серозно-фибринозный или катарально-гнойный), интерстициальный или смешанный мастит с наличием диффузных или очаговых инфильтратов и отдельных бруцеллезных гранулем.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В лимфатических узлах (особенно паховые,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надвыменные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), а также в селезенке и миндалинах выявляют сильно выраженную гиперплазию лимфоидной ткани, расширение реактивных центров фолликулов, типичные гранулемы, отек и кровоизлияния. Отмечают развитие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ганглиорадикулита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васкулита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и полиневрита. У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нестельных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коров главным образом на конечностях наблюдаются абсцессы, бурситы,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гигромы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При наличии бурситов,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гигром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отмечается утолщение пораженных суставов, а в их полостях - серозный, серозно-фибринозный экссудат.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075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8" y="121380"/>
            <a:ext cx="11021352" cy="623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66461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31</TotalTime>
  <Words>884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Helvetica Neue</vt:lpstr>
      <vt:lpstr>Times New Roman</vt:lpstr>
      <vt:lpstr>YS Text</vt:lpstr>
      <vt:lpstr>Обрезка</vt:lpstr>
      <vt:lpstr>ВСЭ ПРИ БРУЦЕЛЛЕЗЕ</vt:lpstr>
      <vt:lpstr>Бруцеллёз (лат. brucellosis) — зоонозная инфекция, передающаяся от больных животных человеку, характеризующаяся множественным поражением органов и систем организма человека. Микробов — виновников этой болезни — впервые в 1886 году обнаружил английский учёный Дэвид Брюс. В его честь их и назвали бруцеллами, а вызываемое ими заболевание — бруцеллёзом. К заболеванию восприимчивы все виды домашних животных, в том числе и птицы.  </vt:lpstr>
      <vt:lpstr>Возможна миграция вида Вг. melitensis от мелкого рогатого скота на др. виды животных, а также Вг. abortus на собак. Возбудитель представляет собой короткую грамотрицательную палочку (или коккобациллу) размером 0,5-0,7 x 0,6-1,5 мкм. Микробная клетка неподвижна, спор и капсул не образует. Легко растет на различных питательных средах, лучше - на печеночных средах с добавлением глюкозы, сыворотки или глицерина. .</vt:lpstr>
      <vt:lpstr>Описание и возбудитель</vt:lpstr>
      <vt:lpstr>Презентация PowerPoint</vt:lpstr>
      <vt:lpstr>Презентация PowerPoint</vt:lpstr>
      <vt:lpstr>Послеубойная диагностика</vt:lpstr>
      <vt:lpstr>Презентация PowerPoint</vt:lpstr>
      <vt:lpstr>Презентация PowerPoint</vt:lpstr>
      <vt:lpstr>Презентация PowerPoint</vt:lpstr>
      <vt:lpstr>Профилактика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PRO100</dc:creator>
  <cp:lastModifiedBy>PGAU</cp:lastModifiedBy>
  <cp:revision>263</cp:revision>
  <dcterms:created xsi:type="dcterms:W3CDTF">2021-11-29T17:37:03Z</dcterms:created>
  <dcterms:modified xsi:type="dcterms:W3CDTF">2024-09-10T12:04:41Z</dcterms:modified>
</cp:coreProperties>
</file>