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ACE8-35C3-452D-B4F5-24536B679D8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773B-DEE9-46E2-8BEA-3E1B13F5231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98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ACE8-35C3-452D-B4F5-24536B679D8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773B-DEE9-46E2-8BEA-3E1B13F52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78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ACE8-35C3-452D-B4F5-24536B679D8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773B-DEE9-46E2-8BEA-3E1B13F52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34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ACE8-35C3-452D-B4F5-24536B679D8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773B-DEE9-46E2-8BEA-3E1B13F52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8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ACE8-35C3-452D-B4F5-24536B679D8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773B-DEE9-46E2-8BEA-3E1B13F5231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90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ACE8-35C3-452D-B4F5-24536B679D8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773B-DEE9-46E2-8BEA-3E1B13F52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47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ACE8-35C3-452D-B4F5-24536B679D8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773B-DEE9-46E2-8BEA-3E1B13F52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2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ACE8-35C3-452D-B4F5-24536B679D8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773B-DEE9-46E2-8BEA-3E1B13F52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44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ACE8-35C3-452D-B4F5-24536B679D8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773B-DEE9-46E2-8BEA-3E1B13F52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64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44BACE8-35C3-452D-B4F5-24536B679D8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4B773B-DEE9-46E2-8BEA-3E1B13F52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27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ACE8-35C3-452D-B4F5-24536B679D8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773B-DEE9-46E2-8BEA-3E1B13F52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3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44BACE8-35C3-452D-B4F5-24536B679D8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4B773B-DEE9-46E2-8BEA-3E1B13F5231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9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51" y="1745671"/>
            <a:ext cx="10058400" cy="1249403"/>
          </a:xfrm>
        </p:spPr>
        <p:txBody>
          <a:bodyPr/>
          <a:lstStyle/>
          <a:p>
            <a:r>
              <a:rPr lang="ru-RU" dirty="0"/>
              <a:t>Оценка свежести мяса </a:t>
            </a:r>
          </a:p>
        </p:txBody>
      </p:sp>
    </p:spTree>
    <p:extLst>
      <p:ext uri="{BB962C8B-B14F-4D97-AF65-F5344CB8AC3E}">
        <p14:creationId xmlns:p14="http://schemas.microsoft.com/office/powerpoint/2010/main" val="2733642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91036" y="1281600"/>
            <a:ext cx="5240474" cy="337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ts val="1820"/>
              </a:lnSpc>
              <a:spcBef>
                <a:spcPts val="35"/>
              </a:spcBef>
              <a:spcAft>
                <a:spcPts val="0"/>
              </a:spcAft>
              <a:buSzPts val="1600"/>
              <a:tabLst>
                <a:tab pos="472440" algn="l"/>
              </a:tabLst>
            </a:pPr>
            <a:r>
              <a:rPr lang="ru-RU" sz="2400" b="1" i="1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</a:t>
            </a:r>
            <a:r>
              <a:rPr lang="ru-RU" sz="2400" b="1" i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микроскопического</a:t>
            </a:r>
            <a:r>
              <a:rPr lang="ru-RU" sz="2400" b="1" i="1" spc="-13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анализа</a:t>
            </a:r>
            <a:endParaRPr lang="ru-RU" sz="2400" b="1" i="1" spc="-55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28146" y="1988649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7320" marR="137160" indent="449580" algn="just">
              <a:spcAft>
                <a:spcPts val="0"/>
              </a:spcAft>
            </a:pP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Мясо 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считают свежим, 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мазках-отпечатках 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обнаружена 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микро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флора 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поле зрения 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препарата 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видны 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единичные 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(до 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 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клеток) кокки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палочковидные бактерии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нет 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следов распада мышечной ткани.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320" marR="137160" indent="449580" algn="just">
              <a:spcAft>
                <a:spcPts val="0"/>
              </a:spcAft>
            </a:pP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Мясо 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считают</a:t>
            </a:r>
            <a:r>
              <a:rPr lang="ru-RU" spc="3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сомнительной</a:t>
            </a:r>
            <a:r>
              <a:rPr lang="ru-RU" spc="3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свежести,</a:t>
            </a:r>
            <a:r>
              <a:rPr lang="ru-RU" spc="3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поле 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зрения 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мазка-</a:t>
            </a:r>
            <a:r>
              <a:rPr lang="ru-RU" spc="3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отпечатка 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обнаружено 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более 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 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кокков 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 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палочек,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также следы 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распада мышечной ткани; 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ядра 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мышечных 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волокон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состоянии 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распада, </a:t>
            </a:r>
            <a:r>
              <a:rPr lang="ru-RU" spc="-5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исчерчен</a:t>
            </a:r>
            <a:r>
              <a:rPr lang="ru-RU" spc="-4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ностъ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волокон 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слабо 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различима.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Мясо 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считают несвежим, 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-2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поле зрения 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мазка-отпечатка 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обнаружено свыше 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 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кокков 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 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палочек, 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наблюдается значительный 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расход 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тканей: по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чти 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полное исчезновение 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ядер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латное 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исчезновение </a:t>
            </a:r>
            <a:r>
              <a:rPr lang="ru-RU" spc="-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исчерченности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мышеч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ных 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волокон.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1839" t="25508" r="26243" b="25698"/>
          <a:stretch/>
        </p:blipFill>
        <p:spPr>
          <a:xfrm>
            <a:off x="692728" y="2299853"/>
            <a:ext cx="4824404" cy="315883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7761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 </a:t>
            </a:r>
            <a:br>
              <a:rPr lang="ru-RU" dirty="0"/>
            </a:br>
            <a:r>
              <a:rPr lang="ru-RU" sz="4400" dirty="0"/>
              <a:t>ДОПОЛНИТЕЛЬНЫЕ МЕТОДЫ ИССЛЕДОВАНИЙ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44809" y="1915878"/>
            <a:ext cx="5967276" cy="337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lnSpc>
                <a:spcPts val="1820"/>
              </a:lnSpc>
              <a:spcAft>
                <a:spcPts val="0"/>
              </a:spcAft>
              <a:buSzPts val="1600"/>
              <a:tabLst>
                <a:tab pos="502920" algn="l"/>
              </a:tabLst>
            </a:pP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амино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-аммиачного азота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40873" y="3486803"/>
            <a:ext cx="3768436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9910" marR="99060" algn="ctr">
              <a:spcAft>
                <a:spcPts val="0"/>
              </a:spcAft>
            </a:pP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=1,4 ×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320">
              <a:spcBef>
                <a:spcPts val="50"/>
              </a:spcBef>
              <a:spcAft>
                <a:spcPts val="0"/>
              </a:spcAft>
            </a:pP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320" indent="449580" algn="just">
              <a:spcAft>
                <a:spcPts val="0"/>
              </a:spcAft>
            </a:pP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количество мл 0,1 н. едкого натрия, пошедшего на второе титрование.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76292" y="3486803"/>
            <a:ext cx="529243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6900" algn="just">
              <a:lnSpc>
                <a:spcPts val="1840"/>
              </a:lnSpc>
              <a:spcBef>
                <a:spcPts val="5"/>
              </a:spcBef>
              <a:spcAft>
                <a:spcPts val="0"/>
              </a:spcAft>
            </a:pPr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Санитарная оценка: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26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более 1,26 мг – мясо свежее;</a:t>
            </a:r>
          </a:p>
          <a:p>
            <a:pPr marL="8826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1,27 до 1,68 мг – мясо подозрительной свежести; </a:t>
            </a:r>
          </a:p>
          <a:p>
            <a:pPr marL="8826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более 1,68 мг – несвежее (для кроликов от 1,90 до 2,5</a:t>
            </a:r>
            <a:r>
              <a:rPr lang="ru-RU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мг).</a:t>
            </a:r>
          </a:p>
        </p:txBody>
      </p:sp>
    </p:spTree>
    <p:extLst>
      <p:ext uri="{BB962C8B-B14F-4D97-AF65-F5344CB8AC3E}">
        <p14:creationId xmlns:p14="http://schemas.microsoft.com/office/powerpoint/2010/main" val="1823955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актив Несслера купить в Санкт-Петербурге на PromPortal.Su (ID#728324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02" y="2382982"/>
            <a:ext cx="3168650" cy="31686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35417" y="2948987"/>
            <a:ext cx="79155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6900" algn="just">
              <a:spcAft>
                <a:spcPts val="0"/>
              </a:spcAft>
            </a:pPr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Санитарная оценка: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2650" marR="2656205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Свежее мясо – бледно-желтый цвет.</a:t>
            </a:r>
          </a:p>
          <a:p>
            <a:pPr marL="882650" marR="2656205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Сомнительное – желто-оранжевый цвет.</a:t>
            </a:r>
          </a:p>
          <a:p>
            <a:pPr marL="882650" marR="2656205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Несвежее – оранжевый, оранжево-красный осадок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15977" y="1267752"/>
            <a:ext cx="6377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аммиака с реактивом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Несслера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212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8639" y="1324606"/>
            <a:ext cx="3576044" cy="337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ts val="1820"/>
              </a:lnSpc>
              <a:spcBef>
                <a:spcPts val="360"/>
              </a:spcBef>
              <a:spcAft>
                <a:spcPts val="0"/>
              </a:spcAft>
              <a:buSzPts val="1600"/>
              <a:tabLst>
                <a:tab pos="502920" algn="l"/>
              </a:tabLst>
            </a:pP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рН</a:t>
            </a:r>
            <a:r>
              <a:rPr lang="ru-RU" sz="2400" b="1" i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мяса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6848" t="28558" r="33787" b="26770"/>
          <a:stretch/>
        </p:blipFill>
        <p:spPr>
          <a:xfrm>
            <a:off x="1190974" y="2235199"/>
            <a:ext cx="4340742" cy="27709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310909" y="285645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96900" algn="ctr">
              <a:spcAft>
                <a:spcPts val="0"/>
              </a:spcAft>
            </a:pPr>
            <a:r>
              <a:rPr lang="ru-RU" sz="2000" u="sng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Санитарная оценка</a:t>
            </a:r>
            <a:r>
              <a:rPr lang="ru-RU"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с</a:t>
            </a:r>
          </a:p>
          <a:p>
            <a:pPr marL="596900" algn="ctr">
              <a:spcAft>
                <a:spcPts val="0"/>
              </a:spcAft>
            </a:pPr>
            <a:r>
              <a:rPr lang="ru-RU"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вежее мясо – рН не превышает 6,2 (5,7-6,0)</a:t>
            </a:r>
          </a:p>
        </p:txBody>
      </p:sp>
    </p:spTree>
    <p:extLst>
      <p:ext uri="{BB962C8B-B14F-4D97-AF65-F5344CB8AC3E}">
        <p14:creationId xmlns:p14="http://schemas.microsoft.com/office/powerpoint/2010/main" val="1901213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898" y="129586"/>
            <a:ext cx="10291156" cy="1366706"/>
          </a:xfrm>
        </p:spPr>
        <p:txBody>
          <a:bodyPr/>
          <a:lstStyle/>
          <a:p>
            <a:pPr algn="ctr"/>
            <a:r>
              <a:rPr lang="ru-RU" dirty="0"/>
              <a:t>Органолептические методы исследований</a:t>
            </a:r>
          </a:p>
        </p:txBody>
      </p:sp>
      <p:pic>
        <p:nvPicPr>
          <p:cNvPr id="1026" name="Picture 2" descr="Как избавится от запаха мочи в мясе хряка? - Мир Ферм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4" y="3006416"/>
            <a:ext cx="3711573" cy="20819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53116" y="3006416"/>
            <a:ext cx="54859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Органолептически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устанавливают запах поверхностного слоя туши или испытуемого образца. Затем чистым ножом делают разрез и сразу определяют запах в глубинных слоях. При этом особое внимание обращают на запах мышечной ткани, прилегающей к кости.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89814" y="2076562"/>
            <a:ext cx="3807324" cy="349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ts val="1825"/>
              </a:lnSpc>
              <a:spcBef>
                <a:spcPts val="5"/>
              </a:spcBef>
              <a:spcAft>
                <a:spcPts val="0"/>
              </a:spcAft>
              <a:buSzPts val="1600"/>
              <a:tabLst>
                <a:tab pos="502920" algn="l"/>
              </a:tabLst>
            </a:pP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запаха</a:t>
            </a:r>
          </a:p>
        </p:txBody>
      </p:sp>
    </p:spTree>
    <p:extLst>
      <p:ext uri="{BB962C8B-B14F-4D97-AF65-F5344CB8AC3E}">
        <p14:creationId xmlns:p14="http://schemas.microsoft.com/office/powerpoint/2010/main" val="424994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637" t="7127" r="10967" b="7108"/>
          <a:stretch/>
        </p:blipFill>
        <p:spPr>
          <a:xfrm>
            <a:off x="550442" y="1819564"/>
            <a:ext cx="4722334" cy="26368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363940" y="1095730"/>
            <a:ext cx="7506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внешнего вида и цвета туши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1550" t="26167" r="26525" b="26274"/>
          <a:stretch/>
        </p:blipFill>
        <p:spPr>
          <a:xfrm>
            <a:off x="6640945" y="1819564"/>
            <a:ext cx="5126182" cy="26410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97098" y="4851013"/>
            <a:ext cx="10289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Вид и цвет мышц на разрезе определяют в глубинных слоях мышечной ткани на свежем разрезе мяса. При этом устанавливают наличие лип- кости путем ощупывания и увлажненность поверхности мяса на разрезе путем приложения к разрезу кусочка фильтровальной бумаги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4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019" t="25249" r="26110" b="25986"/>
          <a:stretch/>
        </p:blipFill>
        <p:spPr>
          <a:xfrm>
            <a:off x="1255578" y="2475343"/>
            <a:ext cx="4488872" cy="23737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379941" y="1271221"/>
            <a:ext cx="5052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консистенции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57819" y="3186543"/>
            <a:ext cx="4368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свежем разрезе туши или испытуемого образца легким надавливанием пальца образуют ямку и следят за ее выравниванием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24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65897" y="1410909"/>
            <a:ext cx="6327694" cy="349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ts val="1820"/>
              </a:lnSpc>
              <a:spcAft>
                <a:spcPts val="0"/>
              </a:spcAft>
              <a:buSzPts val="1600"/>
              <a:tabLst>
                <a:tab pos="502920" algn="l"/>
              </a:tabLst>
            </a:pP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состояния</a:t>
            </a:r>
            <a:r>
              <a:rPr lang="ru-RU" sz="2800" b="1" i="1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сухожилий</a:t>
            </a: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19272" y="2865781"/>
            <a:ext cx="46920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 marR="143510" indent="457200" algn="just"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Состояние сухожилий определяют в туше в момент отбора образцов. Ощупыванием сухожилий устанавливают их упругость, плотность и состояние суставных поверхностей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2019" t="25249" r="26110" b="25986"/>
          <a:stretch/>
        </p:blipFill>
        <p:spPr>
          <a:xfrm>
            <a:off x="1255578" y="2475343"/>
            <a:ext cx="4488872" cy="237374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16939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79854" y="3198199"/>
            <a:ext cx="4156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Состояние жира определяют в туше в момент отбора образцов, устанавливают цвет, запах и консистенцию жира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2349" y="1318545"/>
            <a:ext cx="5450210" cy="349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ts val="1820"/>
              </a:lnSpc>
              <a:spcBef>
                <a:spcPts val="360"/>
              </a:spcBef>
              <a:spcAft>
                <a:spcPts val="0"/>
              </a:spcAft>
              <a:buSzPts val="1600"/>
              <a:tabLst>
                <a:tab pos="502920" algn="l"/>
              </a:tabLst>
            </a:pP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состояния</a:t>
            </a:r>
            <a:r>
              <a:rPr lang="ru-RU" sz="2800" b="1" i="1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жира</a:t>
            </a: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1643" t="25564" r="25825" b="25121"/>
          <a:stretch/>
        </p:blipFill>
        <p:spPr>
          <a:xfrm>
            <a:off x="1570183" y="2593064"/>
            <a:ext cx="4775200" cy="25215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0513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8307" y="1364727"/>
            <a:ext cx="8113568" cy="349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ts val="1825"/>
              </a:lnSpc>
              <a:spcAft>
                <a:spcPts val="0"/>
              </a:spcAft>
              <a:buSzPts val="1600"/>
              <a:tabLst>
                <a:tab pos="502920" algn="l"/>
              </a:tabLst>
            </a:pP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прозрачности и аромата</a:t>
            </a:r>
            <a:r>
              <a:rPr lang="ru-RU" sz="2800" b="1" i="1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бульона</a:t>
            </a: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Натуральный источник коллагена: как варить костный бульон - Beauty H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45" y="2376055"/>
            <a:ext cx="4234873" cy="28438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37018" y="278232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90220" marR="143510" indent="342900" algn="just"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Запах мясного бульона определяют в процессе нагревания до 80- 85°С в момент появления паров, выходящих из приоткрытой колбы.</a:t>
            </a:r>
          </a:p>
          <a:p>
            <a:pPr marL="490220" marR="140970" indent="342900" algn="just">
              <a:spcBef>
                <a:spcPts val="5"/>
              </a:spcBef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определения прозрачности 20 см</a:t>
            </a:r>
            <a:r>
              <a:rPr lang="ru-RU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бульона наливают в мерный цилиндр вместимостью 25 см</a:t>
            </a:r>
            <a:r>
              <a:rPr lang="ru-RU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имеющий диаметр 20 мм, и устанавливают степень его прозрачности визуально</a:t>
            </a:r>
          </a:p>
        </p:txBody>
      </p:sp>
    </p:spTree>
    <p:extLst>
      <p:ext uri="{BB962C8B-B14F-4D97-AF65-F5344CB8AC3E}">
        <p14:creationId xmlns:p14="http://schemas.microsoft.com/office/powerpoint/2010/main" val="1067499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163" y="221948"/>
            <a:ext cx="10619971" cy="1450757"/>
          </a:xfrm>
        </p:spPr>
        <p:txBody>
          <a:bodyPr>
            <a:normAutofit/>
          </a:bodyPr>
          <a:lstStyle/>
          <a:p>
            <a:pPr lvl="0" algn="ctr"/>
            <a:r>
              <a:rPr lang="ru-RU" sz="4400" dirty="0"/>
              <a:t>ЛАБОРАТОРНЫЕ МЕТОДЫ ИССЛЕДОВАНИЙ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5491" y="1672705"/>
            <a:ext cx="11822545" cy="787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2240" lvl="1" algn="ctr">
              <a:lnSpc>
                <a:spcPct val="150000"/>
              </a:lnSpc>
              <a:spcBef>
                <a:spcPts val="35"/>
              </a:spcBef>
              <a:spcAft>
                <a:spcPts val="0"/>
              </a:spcAft>
              <a:buSzPts val="1600"/>
              <a:tabLst>
                <a:tab pos="499745" algn="l"/>
              </a:tabLst>
            </a:pPr>
            <a:r>
              <a:rPr lang="ru-RU" sz="2000" b="1" i="1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определения количества летучих жирных кислот </a:t>
            </a:r>
          </a:p>
          <a:p>
            <a:pPr marR="142240" lvl="1" algn="ctr">
              <a:lnSpc>
                <a:spcPts val="1820"/>
              </a:lnSpc>
              <a:spcBef>
                <a:spcPts val="35"/>
              </a:spcBef>
              <a:spcAft>
                <a:spcPts val="0"/>
              </a:spcAft>
              <a:buSzPts val="1600"/>
              <a:tabLst>
                <a:tab pos="499745" algn="l"/>
              </a:tabLst>
            </a:pPr>
            <a:r>
              <a:rPr lang="ru-RU" sz="2000" b="1" i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(приме</a:t>
            </a:r>
            <a:r>
              <a:rPr lang="ru-RU" sz="2000" b="1" i="1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няется</a:t>
            </a:r>
            <a:r>
              <a:rPr lang="ru-RU" sz="2000" b="1" i="1" spc="-9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z="2000" b="1" i="1" spc="-10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разногласиях</a:t>
            </a:r>
            <a:r>
              <a:rPr lang="ru-RU" sz="2000" b="1" i="1" spc="-9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b="1" i="1" spc="-10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оценке</a:t>
            </a:r>
            <a:r>
              <a:rPr lang="ru-RU" sz="2000" b="1" i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свежести</a:t>
            </a:r>
            <a:r>
              <a:rPr lang="ru-RU" sz="2000" b="1" i="1" spc="-10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мяса)</a:t>
            </a:r>
            <a:endParaRPr lang="ru-RU" sz="2000" b="1" i="1" spc="-55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5163" y="2459908"/>
            <a:ext cx="3757613" cy="36746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95648" y="2800291"/>
            <a:ext cx="6096000" cy="33342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5420" marR="178435" algn="ctr">
              <a:spcAft>
                <a:spcPts val="0"/>
              </a:spcAft>
            </a:pPr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= (v – v</a:t>
            </a:r>
            <a:r>
              <a:rPr lang="ru-RU" sz="2000" i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· 5,61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320">
              <a:spcBef>
                <a:spcPts val="1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47320" indent="457200">
              <a:spcAft>
                <a:spcPts val="0"/>
              </a:spcAft>
            </a:pPr>
            <a:r>
              <a:rPr lang="ru-RU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где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</a:t>
            </a:r>
            <a:r>
              <a:rPr lang="ru-RU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0,1 </a:t>
            </a:r>
            <a:r>
              <a:rPr lang="ru-RU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моль/дм</a:t>
            </a:r>
            <a:r>
              <a:rPr lang="ru-RU" spc="-5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раствора гидроокиси </a:t>
            </a:r>
            <a:r>
              <a:rPr lang="ru-RU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калия </a:t>
            </a:r>
            <a:r>
              <a:rPr lang="ru-RU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(или </a:t>
            </a:r>
            <a:r>
              <a:rPr lang="ru-RU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гидроокиси натрия), израсходованное </a:t>
            </a:r>
            <a:r>
              <a:rPr lang="ru-RU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титрование </a:t>
            </a:r>
            <a:r>
              <a:rPr lang="ru-RU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200 </a:t>
            </a:r>
            <a:r>
              <a:rPr lang="ru-RU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</a:t>
            </a:r>
            <a:r>
              <a:rPr lang="ru-RU" spc="-4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дистиллята </a:t>
            </a:r>
            <a:r>
              <a:rPr lang="ru-RU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</a:t>
            </a:r>
            <a:r>
              <a:rPr lang="ru-RU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мяса, см</a:t>
            </a:r>
            <a:r>
              <a:rPr lang="ru-RU" spc="-45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320" indent="457200">
              <a:spcAft>
                <a:spcPts val="0"/>
              </a:spcAft>
            </a:pP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i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</a:t>
            </a:r>
            <a:r>
              <a:rPr lang="ru-RU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0,1 </a:t>
            </a:r>
            <a:r>
              <a:rPr lang="ru-RU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моль/дм</a:t>
            </a:r>
            <a:r>
              <a:rPr lang="ru-RU" spc="-5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раствора гидроокиси </a:t>
            </a:r>
            <a:r>
              <a:rPr lang="ru-RU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калия (или </a:t>
            </a:r>
            <a:r>
              <a:rPr lang="ru-RU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гидроокиси натрия), </a:t>
            </a:r>
            <a:r>
              <a:rPr lang="ru-RU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из- </a:t>
            </a:r>
            <a:r>
              <a:rPr lang="ru-RU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расходованное </a:t>
            </a:r>
            <a:r>
              <a:rPr lang="ru-RU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титрование </a:t>
            </a:r>
            <a:r>
              <a:rPr lang="ru-RU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200 </a:t>
            </a:r>
            <a:r>
              <a:rPr lang="ru-RU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</a:t>
            </a:r>
            <a:r>
              <a:rPr lang="ru-RU" spc="-4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дистиллята контрольного анализа, </a:t>
            </a:r>
            <a:r>
              <a:rPr lang="ru-RU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</a:t>
            </a:r>
            <a:r>
              <a:rPr lang="ru-RU" spc="-45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320" indent="457200">
              <a:spcBef>
                <a:spcPts val="10"/>
              </a:spcBef>
              <a:spcAft>
                <a:spcPts val="0"/>
              </a:spcAft>
            </a:pP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поправка к титру 0,1 моль/дм</a:t>
            </a:r>
            <a:r>
              <a:rPr lang="ru-RU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раствора гидроокиси калия (или гидроокиси натрия);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04520">
              <a:lnSpc>
                <a:spcPts val="1605"/>
              </a:lnSpc>
              <a:spcAft>
                <a:spcPts val="0"/>
              </a:spcAft>
            </a:pPr>
            <a:r>
              <a:rPr lang="ru-RU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5,61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гидроокиси </a:t>
            </a:r>
            <a:r>
              <a:rPr lang="ru-RU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калия, </a:t>
            </a:r>
            <a:r>
              <a:rPr lang="ru-RU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содержащееся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1 </a:t>
            </a:r>
            <a:r>
              <a:rPr lang="ru-RU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</a:t>
            </a:r>
            <a:r>
              <a:rPr lang="ru-RU" spc="-4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0,1 </a:t>
            </a:r>
            <a:r>
              <a:rPr lang="ru-RU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моль/дм</a:t>
            </a:r>
            <a:r>
              <a:rPr lang="ru-RU" spc="-5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раствора, </a:t>
            </a:r>
            <a:r>
              <a:rPr lang="ru-RU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мг.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4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89018" y="1323216"/>
            <a:ext cx="8137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определения продуктов первичного распада белков в бульоне</a:t>
            </a:r>
            <a:endParaRPr lang="ru-RU" sz="2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214" t="30314" r="56764" b="42833"/>
          <a:stretch/>
        </p:blipFill>
        <p:spPr>
          <a:xfrm>
            <a:off x="1376218" y="2189018"/>
            <a:ext cx="3094182" cy="31110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098472" y="231340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7320" marR="137160" indent="449580" algn="just">
              <a:spcAft>
                <a:spcPts val="0"/>
              </a:spcAft>
            </a:pPr>
            <a:r>
              <a:rPr lang="ru-RU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Мясо </a:t>
            </a:r>
            <a:r>
              <a:rPr lang="ru-RU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считают свежим, </a:t>
            </a:r>
            <a:r>
              <a:rPr lang="ru-RU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добавлении раствора сернокислой </a:t>
            </a:r>
            <a:r>
              <a:rPr lang="ru-RU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 </a:t>
            </a:r>
            <a:r>
              <a:rPr lang="ru-RU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бульон остается </a:t>
            </a:r>
            <a:r>
              <a:rPr lang="ru-RU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прозрачным.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320" marR="134620" indent="449580" algn="just">
              <a:spcAft>
                <a:spcPts val="0"/>
              </a:spcAft>
            </a:pPr>
            <a:r>
              <a:rPr lang="ru-RU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Мясо </a:t>
            </a:r>
            <a:r>
              <a:rPr lang="ru-RU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считают сомнительной свежести, </a:t>
            </a:r>
            <a:r>
              <a:rPr lang="ru-RU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добавлении раствора сернокислой </a:t>
            </a:r>
            <a:r>
              <a:rPr lang="ru-RU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 </a:t>
            </a:r>
            <a:r>
              <a:rPr lang="ru-RU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отмечается помутнение бульона,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в </a:t>
            </a:r>
            <a:r>
              <a:rPr lang="ru-RU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бульоне </a:t>
            </a:r>
            <a:r>
              <a:rPr lang="ru-RU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</a:t>
            </a:r>
            <a:r>
              <a:rPr lang="ru-RU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заморожен</a:t>
            </a:r>
            <a:r>
              <a:rPr lang="ru-RU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ного </a:t>
            </a:r>
            <a:r>
              <a:rPr lang="ru-RU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мяса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интенсивное помутнение,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образованием хлопьев.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320" marR="141605" indent="449580" algn="just">
              <a:spcBef>
                <a:spcPts val="5"/>
              </a:spcBef>
              <a:spcAft>
                <a:spcPts val="0"/>
              </a:spcAft>
            </a:pPr>
            <a:r>
              <a:rPr lang="ru-RU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Мясо </a:t>
            </a:r>
            <a:r>
              <a:rPr lang="ru-RU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считают несвежим, </a:t>
            </a:r>
            <a:r>
              <a:rPr lang="ru-RU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добавлении раствора сернокислой </a:t>
            </a:r>
            <a:r>
              <a:rPr lang="ru-RU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</a:t>
            </a:r>
            <a:r>
              <a:rPr lang="ru-RU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 </a:t>
            </a:r>
            <a:r>
              <a:rPr lang="ru-RU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наблюдается </a:t>
            </a:r>
            <a:r>
              <a:rPr lang="ru-RU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образование </a:t>
            </a:r>
            <a:r>
              <a:rPr lang="ru-RU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желеобразного </a:t>
            </a:r>
            <a:r>
              <a:rPr lang="ru-RU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осадка,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в </a:t>
            </a:r>
            <a:r>
              <a:rPr lang="ru-RU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бульоне </a:t>
            </a:r>
            <a:r>
              <a:rPr lang="ru-RU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</a:t>
            </a:r>
            <a:r>
              <a:rPr lang="ru-RU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разморо</a:t>
            </a:r>
            <a:r>
              <a:rPr lang="ru-RU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женного</a:t>
            </a:r>
            <a:r>
              <a:rPr lang="ru-RU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мяса</a:t>
            </a:r>
            <a:r>
              <a:rPr lang="ru-RU" spc="-10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pc="-9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наличие</a:t>
            </a:r>
            <a:r>
              <a:rPr lang="ru-RU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крупных</a:t>
            </a:r>
            <a:r>
              <a:rPr lang="ru-RU" spc="-9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хлопьев.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0318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232</TotalTime>
  <Words>613</Words>
  <Application>Microsoft Office PowerPoint</Application>
  <PresentationFormat>Широкоэкранный</PresentationFormat>
  <Paragraphs>49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Ретро</vt:lpstr>
      <vt:lpstr>Оценка свежести мяса </vt:lpstr>
      <vt:lpstr>Органолептические методы исследований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ЛАБОРАТОРНЫЕ МЕТОДЫ ИССЛЕДОВАНИЙ</vt:lpstr>
      <vt:lpstr>Презентация PowerPoint</vt:lpstr>
      <vt:lpstr>Презентация PowerPoint</vt:lpstr>
      <vt:lpstr>  ДОПОЛНИТЕЛЬНЫЕ МЕТОДЫ ИССЛЕДОВАНИЙ</vt:lpstr>
      <vt:lpstr>Презентация PowerPoint</vt:lpstr>
      <vt:lpstr>Презентация PowerPoint</vt:lpstr>
    </vt:vector>
  </TitlesOfParts>
  <Company>Дамате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свежести мяса</dc:title>
  <dc:creator>Администратор</dc:creator>
  <cp:lastModifiedBy>PGAU</cp:lastModifiedBy>
  <cp:revision>16</cp:revision>
  <dcterms:created xsi:type="dcterms:W3CDTF">2023-11-14T18:21:56Z</dcterms:created>
  <dcterms:modified xsi:type="dcterms:W3CDTF">2024-09-11T06:55:36Z</dcterms:modified>
</cp:coreProperties>
</file>