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33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Морфологический состав мяса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3BA7241B-39A6-4189-BC30-771BBD6BF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72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3556" y="260648"/>
            <a:ext cx="383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Требования к качеству мяса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34076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Требования по показателям технологической обработки. На тушах, полутушах, четвертинах мяса, а также в мясе, замороженном в блоках, выпускаемом в реализацию, промышленную переработку и хранение не допускается наличие остатков внутренних органов, кровоподтеков, сгустков крови, бахромок, </a:t>
            </a:r>
            <a:r>
              <a:rPr lang="ru-RU" sz="2400" dirty="0" err="1"/>
              <a:t>побитостей</a:t>
            </a:r>
            <a:r>
              <a:rPr lang="ru-RU" sz="2400" dirty="0"/>
              <a:t>, загрязнений. Свинина в шкуре не должна иметь остатков щетины. На замороженном и подмороженном мясе не допускается наличие льда и снега.</a:t>
            </a:r>
          </a:p>
        </p:txBody>
      </p:sp>
    </p:spTree>
    <p:extLst>
      <p:ext uri="{BB962C8B-B14F-4D97-AF65-F5344CB8AC3E}">
        <p14:creationId xmlns:p14="http://schemas.microsoft.com/office/powerpoint/2010/main" val="119817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581128"/>
            <a:ext cx="87849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Мясо должно быть хорошо обескровленным. Плохо обескровленное мясо имеет темный цвет; при пробной варке получают мутный бульон с обилием мелких коричневых хлопьев, которые потом образуют осадок. Длительно хранившееся в замороженном состоянии плохо обескровленное мясо при пробной варке дает мутный бульон темно-серого цвета. Плохо обескровленное мясо быстро подвергается </a:t>
            </a:r>
            <a:r>
              <a:rPr lang="ru-RU" dirty="0" err="1"/>
              <a:t>микробиальной</a:t>
            </a:r>
            <a:r>
              <a:rPr lang="ru-RU" dirty="0"/>
              <a:t> порче, так как кровь является благоприятной средой для развития микроорганизмов.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624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Мясо, замороженное более одного раза, имеет потемневший цвет поверхности, а также изменившийся цвет соединительной и жировой ткани за счет вытекающего мясного сока. Поверхность разруба у повторно замороженного мяса темно-красная, тогда как у замороженного однократно — розовато-красная. При прикосновении пальца или теплого ножа к этой поверхности у повторно замороженного мяса не происходит заметного изменения цвета, а у замороженного однократно в месте прикосновения появляется пятно ярко-красного цвета.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655272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96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980727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послеубойный период в мясе могут протекать </a:t>
            </a:r>
            <a:r>
              <a:rPr lang="ru-RU" dirty="0" err="1"/>
              <a:t>автолитические</a:t>
            </a:r>
            <a:r>
              <a:rPr lang="ru-RU" dirty="0"/>
              <a:t>, </a:t>
            </a:r>
            <a:r>
              <a:rPr lang="ru-RU" dirty="0" err="1"/>
              <a:t>микробиальные</a:t>
            </a:r>
            <a:r>
              <a:rPr lang="ru-RU" dirty="0"/>
              <a:t> и химические процессы, которые приводят к ухудшению качества мяса или его порче. По показателям свежести различают мясо свежее, сомнительной свежести и несвежее. Свежее мясо направляется в реализацию и используется для промышленной переработки. Мясо сомнительной свежести не принимается для реализации в торговле и общественном питании. По решению органов ветеринарно-санитарной службы оно может быть направлено на промышленную переработку. Несвежее мясо уничтожается или утилизируется.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3573015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 мясу сомнительной свежести можно отнести мясо с признаками </a:t>
            </a:r>
            <a:r>
              <a:rPr lang="ru-RU" dirty="0" err="1"/>
              <a:t>ослизнения</a:t>
            </a:r>
            <a:r>
              <a:rPr lang="ru-RU" dirty="0"/>
              <a:t> поверхности без постороннего запаха; с признаками </a:t>
            </a:r>
            <a:r>
              <a:rPr lang="ru-RU" dirty="0" err="1"/>
              <a:t>плесневения</a:t>
            </a:r>
            <a:r>
              <a:rPr lang="ru-RU" dirty="0"/>
              <a:t> на начальной стадии (очаговые колонии плесени); со слабо-кислым запахом или с оттенком затхлости. При наличии указанных изменений обнаруживаются и другие признаки снижения качества. Подробная характеристика органолептических показателей для свежего, сомнительной свежести и несвежего мяса представлена в ГОСТе.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26064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Требования к качеству мяса по показателям свежести.</a:t>
            </a:r>
          </a:p>
        </p:txBody>
      </p:sp>
    </p:spTree>
    <p:extLst>
      <p:ext uri="{BB962C8B-B14F-4D97-AF65-F5344CB8AC3E}">
        <p14:creationId xmlns:p14="http://schemas.microsoft.com/office/powerpoint/2010/main" val="5165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Требования к качеству мяса по показателям безопасности.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106488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охлажденного и замороженного мяса убойных и диких животных установлены единые нормы содержания токсичных элементов (свинец, мышьяк, кадмий, ртуть, медь, цинк); антибиотиков (кроме мяса диких животных); </a:t>
            </a:r>
            <a:r>
              <a:rPr lang="ru-RU" dirty="0" err="1"/>
              <a:t>нитрозоаминов</a:t>
            </a:r>
            <a:r>
              <a:rPr lang="ru-RU" dirty="0"/>
              <a:t> (сумма </a:t>
            </a:r>
            <a:r>
              <a:rPr lang="ru-RU" dirty="0" err="1"/>
              <a:t>нитроздиметиламина</a:t>
            </a:r>
            <a:r>
              <a:rPr lang="ru-RU" dirty="0"/>
              <a:t> и нитроз-</a:t>
            </a:r>
            <a:r>
              <a:rPr lang="ru-RU" dirty="0" err="1"/>
              <a:t>диэтиламина</a:t>
            </a:r>
            <a:r>
              <a:rPr lang="ru-RU" dirty="0"/>
              <a:t>); пестицидов (</a:t>
            </a:r>
            <a:r>
              <a:rPr lang="ru-RU" dirty="0" err="1"/>
              <a:t>гексахлорциклогексан</a:t>
            </a:r>
            <a:r>
              <a:rPr lang="ru-RU" dirty="0"/>
              <a:t> — a-, b-, g-изомеры, ДДТ и его метаболиты). Нормы по содержанию радионуклидов (цезия-137 и стронция-90) различаются для мякотных тканей мяса, костей, а также для мяса сельскохозяйственных и диких животных.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335699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Оценка качества любого вида мяса проводится и по микробиологическим показателям: </a:t>
            </a:r>
            <a:r>
              <a:rPr lang="ru-RU" dirty="0" err="1"/>
              <a:t>КМАФАнМ</a:t>
            </a:r>
            <a:r>
              <a:rPr lang="ru-RU" dirty="0"/>
              <a:t> — количество </a:t>
            </a:r>
            <a:r>
              <a:rPr lang="ru-RU" dirty="0" err="1"/>
              <a:t>мезофильных</a:t>
            </a:r>
            <a:r>
              <a:rPr lang="ru-RU" dirty="0"/>
              <a:t> аэробных и факультативно-анаэробных микроорганизмов; БГКП — бактерии группы кишечной палочки. Выявляется наличие патогенных и условно патогенных, в том числе сальмонелл.</a:t>
            </a:r>
          </a:p>
        </p:txBody>
      </p:sp>
    </p:spTree>
    <p:extLst>
      <p:ext uri="{BB962C8B-B14F-4D97-AF65-F5344CB8AC3E}">
        <p14:creationId xmlns:p14="http://schemas.microsoft.com/office/powerpoint/2010/main" val="2898736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7833"/>
            <a:ext cx="5016228" cy="268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29630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Мясо и субпродукты всех видов сельскохозяйственных и диких животных подлежат обязательному клеймению ветеринарными клеймами и штампами. Мясо допускается к приемке только при наличии ветеринарного клейма и ветеринарного свидетельства (форма 2). Ветеринарное клеймо овальной формы подтверждает, что ветеринарно-санитарная экспертиза мяса и мясопродуктов проведена в полном объеме и продукт выпускается для продовольственных целей без ограничений. Ветеринарное клеймо овальной формы имеет в центре три пары цифр: первая из них обозначает порядковый номер республики в составе Российской Федерации, края, области, городов Москвы, Санкт-Петербурга; вторая — порядковый номер района (города) и третья — порядковый номер учреждения, организации, предприятия. В верхней части клейма находится надпись "Российская Федерация", в нижней — "</a:t>
            </a:r>
            <a:r>
              <a:rPr lang="ru-RU" sz="1600" dirty="0" err="1"/>
              <a:t>Госветнадзор</a:t>
            </a:r>
            <a:r>
              <a:rPr lang="ru-RU" sz="1600" dirty="0"/>
              <a:t>". На тушки кроликов и нутрий ставят овальные ветеринарные клейма меньшего размера. Клеймение мяса и мясопродуктов овальным клеймом проводят ветеринарные врачи и ветеринарные фельдшера, находящиеся в штатах организаций и учреждений государственной ветеринарной сети, прошедшие аттестацию и получившие официальное разрешение </a:t>
            </a:r>
            <a:r>
              <a:rPr lang="ru-RU" sz="1600" dirty="0" err="1"/>
              <a:t>госветинспектора</a:t>
            </a:r>
            <a:r>
              <a:rPr lang="ru-RU" sz="1600" dirty="0"/>
              <a:t> района (города).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35141" y="5071651"/>
            <a:ext cx="218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Нечитаемое клеймо</a:t>
            </a:r>
          </a:p>
        </p:txBody>
      </p:sp>
    </p:spTree>
    <p:extLst>
      <p:ext uri="{BB962C8B-B14F-4D97-AF65-F5344CB8AC3E}">
        <p14:creationId xmlns:p14="http://schemas.microsoft.com/office/powerpoint/2010/main" val="1313874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4752528" cy="274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3960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Мясо, полученное от животных, прошедших </a:t>
            </a:r>
            <a:r>
              <a:rPr lang="ru-RU" dirty="0" err="1"/>
              <a:t>предубойный</a:t>
            </a:r>
            <a:r>
              <a:rPr lang="ru-RU" dirty="0"/>
              <a:t> и послеубойный осмотр и убитых в хозяйствах, благополучных по карантинным заболеваниям, клеймится ветеринарным клеймом прямоугольной формы, которое не дает права на реализацию мяса без проведения </a:t>
            </a:r>
            <a:r>
              <a:rPr lang="ru-RU" dirty="0" err="1"/>
              <a:t>вет</a:t>
            </a:r>
            <a:r>
              <a:rPr lang="ru-RU" dirty="0"/>
              <a:t>-сан экспертизы в полном объеме. Ветеринарное клеймо прямоугольной формы имеет вверху надпись "Ветслужба", в центре — "Предварительный осмотр", а внизу три пары цифр (как в овальном клейме). Туши и полутуши с прямоугольным клеймом "Предварительный осмотр" направляют для проведения </a:t>
            </a:r>
            <a:r>
              <a:rPr lang="ru-RU" dirty="0" err="1"/>
              <a:t>вет</a:t>
            </a:r>
            <a:r>
              <a:rPr lang="ru-RU" dirty="0"/>
              <a:t>-сан экспертизы в полном объеме. С нарушение: не читаемое клеймо.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0088" y="3008213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Правильное клеймение</a:t>
            </a:r>
          </a:p>
        </p:txBody>
      </p:sp>
    </p:spTree>
    <p:extLst>
      <p:ext uri="{BB962C8B-B14F-4D97-AF65-F5344CB8AC3E}">
        <p14:creationId xmlns:p14="http://schemas.microsoft.com/office/powerpoint/2010/main" val="293274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2407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Условно годное мясо (использование которого для пищевых целей допускается после обезвреживания) клеймится штампами, в центре которых обозначен вид обезвреживания мяса, вверху — надпись "Ветслужба", внизу три пары цифр. Условно годное мясо не поступает в реализацию. На таком мясе овальное ветеринарное клеймо не ставится. Дополнительными штампами (рядом с ветеринарным клеймом) маркируются такие виды мяса, как конина, верблюжатина, оленина, медвежатина и др. Эти штампы имеют прямоугольную форму и в них обозначен только вид мяса.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3247816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Оттиски ветеринарных клейм и штампов ставят в следующем порядке: на мясные туши и полутуши — по одному в области каждой лопатки и бедра; на четвертины — по одному клейму; на тушки кроликов и нутрий ставят два клейма (на лопатку и наружную сторону бедра); в лабораториях </a:t>
            </a:r>
            <a:r>
              <a:rPr lang="ru-RU" dirty="0" err="1"/>
              <a:t>ветсанэкспертизы</a:t>
            </a:r>
            <a:r>
              <a:rPr lang="ru-RU" dirty="0"/>
              <a:t> на сердце, голову, язык, печень, легкие, почки — по одному клейму.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479715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Мясо, изменившее свои ветеринарно-санитарные характеристики в результате нарушения условий хранения или транспортирования, подлежит повторной </a:t>
            </a:r>
            <a:r>
              <a:rPr lang="ru-RU" dirty="0" err="1"/>
              <a:t>ветсанэкспертизе</a:t>
            </a:r>
            <a:r>
              <a:rPr lang="ru-RU" dirty="0"/>
              <a:t> и </a:t>
            </a:r>
            <a:r>
              <a:rPr lang="ru-RU" dirty="0" err="1"/>
              <a:t>переклеймению</a:t>
            </a:r>
            <a:r>
              <a:rPr lang="ru-RU" dirty="0"/>
              <a:t> с нанесением соответствующих штампов с предварительным удалением оттисков клейм овальной формы.</a:t>
            </a:r>
            <a:r>
              <a:rPr lang="ru-RU" sz="1600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6023029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Товароведческую маркировку мяса проводят при наличии клейма или штампа Государственной ветеринарной службы.</a:t>
            </a:r>
          </a:p>
        </p:txBody>
      </p:sp>
    </p:spTree>
    <p:extLst>
      <p:ext uri="{BB962C8B-B14F-4D97-AF65-F5344CB8AC3E}">
        <p14:creationId xmlns:p14="http://schemas.microsoft.com/office/powerpoint/2010/main" val="1454550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Штамп буквы "М" ставят справа от клейма упитанности (говядина от молодняка), у козлятины — штамп буквы "К". На полутушах (тушах) всех видов мяса (кроме кроликов) с дефектами технологической обработки справа от клейма ставят штамп букв "ПП".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Свинину в зависимости от категории маркируют: первой категории — круглым клеймом, второй — квадратным, третьей — овальным, четвертой — треугольным, не соответствующую требованиям по упитанности — ромбовидным клеймом. К тушкам поросят (к задней ножке) шпагатом привязывают фанерную бирку с круглым клеймом со штампом буквы "М" внутри.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4128" y="3201357"/>
            <a:ext cx="33123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Клейма ставят в следующем порядке: на полутушах говядины первой и второй категории ставят два клейма — на лопаточной и бедренной частях. На тушах телятины, баранины, козлятины, ягнятины, подсвинков в шкуре клеймо ставят на лопаточной части с одной стороны туши. На полутушах телятины, свинины (кроме подсвинков в шкуре и поросят) клейма упитанности ставят на лопаточной части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62112"/>
            <a:ext cx="5616623" cy="370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6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50882"/>
            <a:ext cx="892899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 мясным товарам относят:</a:t>
            </a:r>
          </a:p>
          <a:p>
            <a:r>
              <a:rPr lang="ru-RU" dirty="0"/>
              <a:t>- мясо убойных животных (п. 11.1);</a:t>
            </a:r>
          </a:p>
          <a:p>
            <a:r>
              <a:rPr lang="ru-RU" dirty="0"/>
              <a:t>- субпродукты — второстепенные продукты убоя скота (печень, сердце, почки, язык, легкое, мозги, желудок, голову, хвосты и др.);</a:t>
            </a:r>
          </a:p>
          <a:p>
            <a:r>
              <a:rPr lang="ru-RU" dirty="0"/>
              <a:t>- мясо птицы (бройлеров, кур, уток, гусей, индеек и др.);</a:t>
            </a:r>
          </a:p>
          <a:p>
            <a:r>
              <a:rPr lang="ru-RU" dirty="0"/>
              <a:t>- мясные полуфабрикаты (натуральные — шницель, рагу, азу, антрекот, гуляш и др.; рубленые — бифштексы, котлеты, фрикадельки; панированные — котлеты отбивные, шницели, ромштексы; пельмени; мясной фарш);</a:t>
            </a:r>
          </a:p>
          <a:p>
            <a:r>
              <a:rPr lang="ru-RU" dirty="0"/>
              <a:t>- мясные кулинарные изделия — мясные продукты, подвергнутые разным видам кулинарной обработки (отварные, запеченные, жареные, копченые и др.);</a:t>
            </a:r>
          </a:p>
          <a:p>
            <a:r>
              <a:rPr lang="ru-RU" dirty="0"/>
              <a:t>- быстрозамороженные готовые блюда — мясные продукты, изготовленные из натурального или рубленого мяса в сочетании с гарнирами (крупами, овощами, картофелем) или без них;</a:t>
            </a:r>
          </a:p>
          <a:p>
            <a:r>
              <a:rPr lang="ru-RU" dirty="0"/>
              <a:t>- мясные копчености — крупнокусковые мясные изделия, подвергнутые посолу и термической обработке до готовности к употреблению (окорока, рулеты, разные копчености — грудинка, бекон, буженина, карбонат, корейка и др.);</a:t>
            </a:r>
          </a:p>
          <a:p>
            <a:r>
              <a:rPr lang="ru-RU" dirty="0"/>
              <a:t>- колбасные изделия — мясные продукты из колбасного фарша в оболочке или без нее, подвергнутые тепловой обработке или ферментации до готовности к употреблению (колбасы — вареные, </a:t>
            </a:r>
            <a:r>
              <a:rPr lang="ru-RU" dirty="0" err="1"/>
              <a:t>полукопченые</a:t>
            </a:r>
            <a:r>
              <a:rPr lang="ru-RU" dirty="0"/>
              <a:t>, варено-копченые, сырокопченые, фаршированные, ливерные, кровяные; сосиски и сардельки; зельцы; мясные хлебы; паштеты; студни);</a:t>
            </a:r>
          </a:p>
          <a:p>
            <a:r>
              <a:rPr lang="ru-RU"/>
              <a:t>- мясные </a:t>
            </a:r>
            <a:r>
              <a:rPr lang="ru-RU" dirty="0"/>
              <a:t>консервы — изделия из мяса и мясопродуктов или в сочетании с другими пищевыми продуктами (крупами, овощами), герметично укупоренные и подвергнутые стерилизации.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1759686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960" y="908719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Мясо — туша или часть туши, полученная от убоя скота, представляющая совокупность тканей — мышечной, </a:t>
            </a:r>
            <a:r>
              <a:rPr lang="ru-RU" dirty="0" err="1"/>
              <a:t>соеденительной</a:t>
            </a:r>
            <a:r>
              <a:rPr lang="ru-RU" dirty="0"/>
              <a:t> (рыхлой и плотной), жировой, и костной (или без неё).</a:t>
            </a:r>
          </a:p>
          <a:p>
            <a:r>
              <a:rPr lang="ru-RU" dirty="0"/>
              <a:t>К убойному скоту относятся:</a:t>
            </a:r>
          </a:p>
          <a:p>
            <a:r>
              <a:rPr lang="ru-RU" dirty="0"/>
              <a:t>Крупный рогатый скот;</a:t>
            </a:r>
          </a:p>
          <a:p>
            <a:r>
              <a:rPr lang="ru-RU" dirty="0"/>
              <a:t>Свиньи;</a:t>
            </a:r>
          </a:p>
          <a:p>
            <a:r>
              <a:rPr lang="ru-RU" dirty="0"/>
              <a:t>Мелкий рогатый скот;</a:t>
            </a:r>
          </a:p>
        </p:txBody>
      </p:sp>
    </p:spTree>
    <p:extLst>
      <p:ext uri="{BB962C8B-B14F-4D97-AF65-F5344CB8AC3E}">
        <p14:creationId xmlns:p14="http://schemas.microsoft.com/office/powerpoint/2010/main" val="3920691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64704"/>
            <a:ext cx="4676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Соотношение тканей в различных видах мяса</a:t>
            </a:r>
          </a:p>
          <a:p>
            <a:r>
              <a:rPr lang="ru-RU" dirty="0"/>
              <a:t>(% к массе разделанной туши)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913019"/>
              </p:ext>
            </p:extLst>
          </p:nvPr>
        </p:nvGraphicFramePr>
        <p:xfrm>
          <a:off x="1524000" y="1397000"/>
          <a:ext cx="6096000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 тканей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Мышечная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57-62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49-56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39-58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Жировая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3-16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15-45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Соеденительная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Костная и хрящевая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17=29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10-18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90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1955"/>
            <a:ext cx="5328592" cy="339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Мышечная ткань мяса, составляющая основу мускулов – наиболее ценная. В ней находятся почти все полноценные белки мяса. В мышечной ткани содержится около 70% воды, 18 – 20% белков, 1,5 – 2,5% экстрактных веществ(азотистых и </a:t>
            </a:r>
            <a:r>
              <a:rPr lang="ru-RU" dirty="0" err="1"/>
              <a:t>безазотистых</a:t>
            </a:r>
            <a:r>
              <a:rPr lang="ru-RU" dirty="0"/>
              <a:t>), 1,1% минеральных веществ.</a:t>
            </a:r>
          </a:p>
          <a:p>
            <a:endParaRPr lang="ru-RU" dirty="0"/>
          </a:p>
          <a:p>
            <a:r>
              <a:rPr lang="ru-RU" dirty="0"/>
              <a:t>Экстрактные вещества стимулируют желудочную секрецию, влияют возбуждающим образом на центральную нервную систему. Среди них находятся </a:t>
            </a:r>
            <a:r>
              <a:rPr lang="ru-RU" dirty="0" err="1"/>
              <a:t>нуриновые</a:t>
            </a:r>
            <a:r>
              <a:rPr lang="ru-RU" dirty="0"/>
              <a:t> основания, нежелательные при некоторых заболеваниях. Экстрактивные вещества участвуют в формирования вкусо-ароматических свойств мясных блюд.</a:t>
            </a:r>
          </a:p>
        </p:txBody>
      </p:sp>
    </p:spTree>
    <p:extLst>
      <p:ext uri="{BB962C8B-B14F-4D97-AF65-F5344CB8AC3E}">
        <p14:creationId xmlns:p14="http://schemas.microsoft.com/office/powerpoint/2010/main" val="55949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404664"/>
            <a:ext cx="684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Соединительная ткань мяса образует связки, сухожилия, оболочки пучков волокон и мускулов (плотная) или находится между мускулами, органами (рыхлая). Соединительная ткань повышает жесткость мяса. Основу соединительной ткани составляют неполноценные белки коллаген и эластин.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2276872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Коллаген сырого мяса трудно атакуется пищеварительными ферментами. При тепловой обработке подвергается свариванию, при этом теряет механическую прочность и лучше усваивается. При длительном нагреве в присутствии воды коллаген переходит в желатин, растворимый в теплой и горячей воде. При охлаждении раствор желатина образует гель (студень). Устойчивость коллагена к гидротермическому распаду зависит от вида мяса, возраста животного, части туши и степени измельчения мяса.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87815"/>
            <a:ext cx="4716850" cy="377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57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Свинина имеет отличительные признаки: мышцы светло-розовые, тонкая зернистость, мраморность выражена. В сыром мясе запах разлагающейся мочи имеется только у хряков, при варке он выражен сильнее. Жир хряков также имеет специфический неприятный запах, который усиливается при термической обработке.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33786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Свинина (ГОСТ 7724-77 "Мясо. Свинина в тушах и полутушах. Технические условия") по возрасту животных подразделяется на мясо поросят-молочников, подсвинков, мясо взрослых животных. По полу животных свинина подразделяется на мясо от свиней и боровов и мясо от хряков (некастрированных самцов живой массой более 20 кг). Свинина делится на пять категорий (в основном по массе туш в парном состоянии и толщине шпика над остистыми отростками между 6-м и 7-м спинными позвонками).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2835"/>
            <a:ext cx="4536504" cy="361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2996952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Свинину выпускают в виде продольных полутуш. Без разделения на полутуши допускается выпускать свинину с массой туши в шкуре — менее 39 кг и без шкуры — менее 34 кг. Свинину пятой категории выпускают целыми тушами, с головой и ногами, без внутренних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293568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96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/>
              <a:t>Категории свинины: </a:t>
            </a:r>
            <a:r>
              <a:rPr lang="ru-RU" dirty="0"/>
              <a:t>первая (беконная), вторая (мясная-молодняк), третья (жирная), четвертая (</a:t>
            </a:r>
            <a:r>
              <a:rPr lang="ru-RU" dirty="0" err="1"/>
              <a:t>промпереработочная</a:t>
            </a:r>
            <a:r>
              <a:rPr lang="ru-RU" dirty="0"/>
              <a:t>), пятая (мясо поросят). Беконную свинину получают специальным откормом беконных пород свиней. Масса туши от 53 до 72 кг в шкуре, толщина шпика от 1,5 до 3,5 см. Предъявляются строгие требования к развитию мышечной ткани, состоянию шкуры и некоторым другим показателям. Беконная свинина — лучшее сырье для деликатесных солено-копченых изделий. У второй категории толщина шпика от 1,5 до 4 см. Это мясо от молодых животных: масса туши в шкуре от 39 до 98 кг, без шкуры — от 34 до 90 кг включительно. Туши жирной (третьей) категории имеют неограниченную массу, толщина шпика от 4,1 см и более. Масса туш свиней четвертой категории свыше 90 кг без шкуры и свыше 98 кг в шкуре, толщина шпика от 1,5 до 4 см. Свинина четвертой категории не поступает в розничную торговлю, используется для промышленной переработки, так как мясо более жесткое. Мясо поросят-молочников имеют массу тушек от 3 до 6 кг в шкуре с головой и ногами (без внутренних органов). Предъявляются строгие требования к шкуре.</a:t>
            </a:r>
          </a:p>
        </p:txBody>
      </p:sp>
    </p:spTree>
    <p:extLst>
      <p:ext uri="{BB962C8B-B14F-4D97-AF65-F5344CB8AC3E}">
        <p14:creationId xmlns:p14="http://schemas.microsoft.com/office/powerpoint/2010/main" val="178746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Рис. 13. Схема разделки свинины для розничной торговли: I сорт: 1 — лопаточная часть, 2 — спинная часть (корейка), 3 — грудинка, 4 — поясничная часть с </a:t>
            </a:r>
            <a:r>
              <a:rPr lang="ru-RU" dirty="0" err="1"/>
              <a:t>пашиной</a:t>
            </a:r>
            <a:r>
              <a:rPr lang="ru-RU" dirty="0"/>
              <a:t>, 5 — окорок; II сорт: 6 — предплечье (</a:t>
            </a:r>
            <a:r>
              <a:rPr lang="ru-RU" dirty="0" err="1"/>
              <a:t>рулька</a:t>
            </a:r>
            <a:r>
              <a:rPr lang="ru-RU" dirty="0"/>
              <a:t>), 7 — голяшка.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71" y="1484784"/>
            <a:ext cx="68770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672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75928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По термическому состоянию</a:t>
            </a:r>
          </a:p>
          <a:p>
            <a:r>
              <a:rPr lang="ru-RU" dirty="0"/>
              <a:t>мясо всех видов подразделяют на охлажденное, подвергшееся охлаждению до температуры в толще мышц от 0 до плюс 4°С; замороженное, подвергшееся замораживанию до температуры в толще мышц не выше минус 8°С; остывшее — охлажденное после разделки туш до температуры не выше плюс 12°С (для кроликов не выше плюс 25°С). Говядина и свинина выпускаются в подмороженном состоянии — после </a:t>
            </a:r>
            <a:r>
              <a:rPr lang="ru-RU" dirty="0" err="1"/>
              <a:t>подмораживания</a:t>
            </a:r>
            <a:r>
              <a:rPr lang="ru-RU" dirty="0"/>
              <a:t> температура в бедре на глубине 1 см минус 3 — минус 5°С, а в толще мышц бедра 0 — плюс 2°С. При хранении температура по всему объему полутуши должна быть минус 2 — минус 3°С.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260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68727" y="3130294"/>
            <a:ext cx="34357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В реализацию не поступает</a:t>
            </a:r>
            <a:r>
              <a:rPr lang="ru-RU" b="1" dirty="0"/>
              <a:t>,</a:t>
            </a:r>
            <a:endParaRPr lang="ru-RU" dirty="0"/>
          </a:p>
          <a:p>
            <a:r>
              <a:rPr lang="ru-RU" dirty="0"/>
              <a:t>а используется для промышленной переработки на пищевые цели: мясо некастрированных самцов (быков, хряков, жеребцов и др.); мясо тощее (имеющее показатели по упитанности ниже требований стандартов), подмороженное и замороженное более одного раза.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917207" cy="328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20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</TotalTime>
  <Words>2276</Words>
  <Application>Microsoft Office PowerPoint</Application>
  <PresentationFormat>Экран (4:3)</PresentationFormat>
  <Paragraphs>70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Морфологический состав мяса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Товароведение мяса</dc:title>
  <dc:creator>Ноутбук</dc:creator>
  <cp:lastModifiedBy>PGAU</cp:lastModifiedBy>
  <cp:revision>9</cp:revision>
  <dcterms:created xsi:type="dcterms:W3CDTF">2021-12-19T11:08:37Z</dcterms:created>
  <dcterms:modified xsi:type="dcterms:W3CDTF">2024-09-11T07:09:49Z</dcterms:modified>
</cp:coreProperties>
</file>