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5"/>
  </p:sldMasterIdLst>
  <p:notesMasterIdLst>
    <p:notesMasterId r:id="rId21"/>
  </p:notesMasterIdLst>
  <p:sldIdLst>
    <p:sldId id="256" r:id="rId6"/>
    <p:sldId id="257" r:id="rId7"/>
    <p:sldId id="275" r:id="rId8"/>
    <p:sldId id="276" r:id="rId9"/>
    <p:sldId id="269" r:id="rId10"/>
    <p:sldId id="260" r:id="rId11"/>
    <p:sldId id="261" r:id="rId12"/>
    <p:sldId id="271" r:id="rId13"/>
    <p:sldId id="270" r:id="rId14"/>
    <p:sldId id="272" r:id="rId15"/>
    <p:sldId id="264" r:id="rId16"/>
    <p:sldId id="273" r:id="rId17"/>
    <p:sldId id="267" r:id="rId18"/>
    <p:sldId id="27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39" d="100"/>
          <a:sy n="39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08CB-4AAF-4F47-A41D-EC9B0553B8E1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3F928-F788-44BD-B08C-FAFC8F164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3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F928-F788-44BD-B08C-FAFC8F164E6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8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ОПРЕДЕЛЕНИЕ ВИДОВОЙ ПРИНАДЛЕЖНОСТИ МЯСА ЖИВОТНЫХ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pro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04864"/>
            <a:ext cx="2643206" cy="4462622"/>
          </a:xfrm>
          <a:prstGeom prst="rect">
            <a:avLst/>
          </a:prstGeom>
        </p:spPr>
      </p:pic>
      <p:pic>
        <p:nvPicPr>
          <p:cNvPr id="4" name="Рисунок 3" descr="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04864"/>
            <a:ext cx="2786082" cy="4438846"/>
          </a:xfrm>
          <a:prstGeom prst="rect">
            <a:avLst/>
          </a:prstGeom>
        </p:spPr>
      </p:pic>
      <p:pic>
        <p:nvPicPr>
          <p:cNvPr id="5" name="Рисунок 4" descr="describe_ru_2014110103515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204864"/>
            <a:ext cx="3000396" cy="44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54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4556" y="214291"/>
            <a:ext cx="8424936" cy="785818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физико-химические показатели различных видов пищевых топленых жиров.</a:t>
            </a:r>
          </a:p>
        </p:txBody>
      </p:sp>
      <p:pic>
        <p:nvPicPr>
          <p:cNvPr id="1027" name="Picture 3" descr="C:\Users\Максим\Downloads\5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268760"/>
            <a:ext cx="778674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042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247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</a:rPr>
              <a:t>Достоверные методы</a:t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Реакция преципитации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64488" cy="42302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		</a:t>
            </a:r>
            <a:r>
              <a:rPr lang="ru-RU" sz="2400" dirty="0"/>
              <a:t> Это наиболее точный метод для установления видовой принадлежности мяса, основан на выпадении белкового осадка под воздействием </a:t>
            </a:r>
            <a:r>
              <a:rPr lang="ru-RU" sz="2400" dirty="0" err="1"/>
              <a:t>преципитирующей</a:t>
            </a:r>
            <a:r>
              <a:rPr lang="ru-RU" sz="2400" dirty="0"/>
              <a:t> сыворотки на соответствующий антиген. </a:t>
            </a:r>
          </a:p>
          <a:p>
            <a:pPr>
              <a:buNone/>
            </a:pPr>
            <a:r>
              <a:rPr lang="ru-RU" sz="2400" dirty="0"/>
              <a:t>             Этим методом можно определить видовую принадлежность мяса, если оно даже было подвергнуто посолу или тепловой обработке</a:t>
            </a:r>
            <a:r>
              <a:rPr lang="ru-RU" sz="2800" dirty="0"/>
              <a:t>.</a:t>
            </a:r>
          </a:p>
        </p:txBody>
      </p:sp>
      <p:pic>
        <p:nvPicPr>
          <p:cNvPr id="4" name="Picture 2" descr="C:\Users\Максим\Downloads\Преципитирующая сыворо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786214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age0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357694"/>
            <a:ext cx="4329891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045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Ход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     </a:t>
            </a:r>
            <a:r>
              <a:rPr lang="ru-RU" sz="2200" dirty="0"/>
              <a:t>Для постановки реакции преципитации готовят несколько (4-7) рядов мелких пробирок, по три пробирки в ряду. </a:t>
            </a:r>
          </a:p>
          <a:p>
            <a:pPr>
              <a:buNone/>
            </a:pPr>
            <a:r>
              <a:rPr lang="ru-RU" sz="2200" dirty="0"/>
              <a:t>В первые пробирки каждого ряда наливают по 0,9 мл экстракта из исследуемого мяса; </a:t>
            </a:r>
          </a:p>
          <a:p>
            <a:pPr>
              <a:buNone/>
            </a:pPr>
            <a:r>
              <a:rPr lang="ru-RU" sz="2200" dirty="0"/>
              <a:t>во вторые - по 0,9 мл физиологического раствора; </a:t>
            </a:r>
          </a:p>
          <a:p>
            <a:pPr>
              <a:buNone/>
            </a:pPr>
            <a:r>
              <a:rPr lang="ru-RU" sz="2200" dirty="0"/>
              <a:t>в третьи - такой же объем нормальных сывороток различных животных в разведении 1:1000.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4-laboratory-test-tubes-in-science-research-lab-olivier-le-quein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509120"/>
            <a:ext cx="735811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	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          Все пробирки подслаивают разными пастеровскими пипетками по 0,1 мл соответствующей сыворотки. </a:t>
            </a:r>
          </a:p>
          <a:p>
            <a:pPr>
              <a:buNone/>
            </a:pPr>
            <a:r>
              <a:rPr lang="ru-RU" sz="2400" dirty="0"/>
              <a:t>          В три пробирки первого ряда - </a:t>
            </a:r>
            <a:r>
              <a:rPr lang="ru-RU" sz="2400" dirty="0" err="1"/>
              <a:t>преципитирующей</a:t>
            </a:r>
            <a:r>
              <a:rPr lang="ru-RU" sz="2400" dirty="0"/>
              <a:t> белок коровы;</a:t>
            </a:r>
          </a:p>
          <a:p>
            <a:pPr>
              <a:buNone/>
            </a:pPr>
            <a:r>
              <a:rPr lang="ru-RU" sz="2400" dirty="0"/>
              <a:t>          В пробирки второго ряда - </a:t>
            </a:r>
            <a:r>
              <a:rPr lang="ru-RU" sz="2400" dirty="0" err="1"/>
              <a:t>преципитирующей</a:t>
            </a:r>
            <a:r>
              <a:rPr lang="ru-RU" sz="2400" dirty="0"/>
              <a:t> белок лошади; </a:t>
            </a:r>
          </a:p>
          <a:p>
            <a:pPr>
              <a:buNone/>
            </a:pPr>
            <a:r>
              <a:rPr lang="ru-RU" sz="2400" dirty="0"/>
              <a:t>          В пробирки третьего ряда - </a:t>
            </a:r>
            <a:r>
              <a:rPr lang="ru-RU" sz="2400" dirty="0" err="1"/>
              <a:t>преципитирующей</a:t>
            </a:r>
            <a:r>
              <a:rPr lang="ru-RU" sz="2400" dirty="0"/>
              <a:t> свиной белок; </a:t>
            </a:r>
          </a:p>
          <a:p>
            <a:pPr>
              <a:buNone/>
            </a:pPr>
            <a:r>
              <a:rPr lang="ru-RU" sz="2400" dirty="0"/>
              <a:t>          В пробирки других рядов -по такому же количеству овечьей, козьей, собачьей сывороток.</a:t>
            </a:r>
            <a:br>
              <a:rPr lang="ru-RU" sz="2400" dirty="0"/>
            </a:br>
            <a:r>
              <a:rPr lang="ru-RU" sz="2400" dirty="0"/>
              <a:t>       </a:t>
            </a:r>
          </a:p>
          <a:p>
            <a:pPr>
              <a:buNone/>
            </a:pPr>
            <a:r>
              <a:rPr lang="ru-RU" sz="2400" dirty="0"/>
              <a:t>          Реакцию читают на темном фоне. Положительной реакцию считают при появлении на месте соприкосновения жидкостей мутно-белого кольца в течение первых минут после добавления </a:t>
            </a:r>
            <a:r>
              <a:rPr lang="ru-RU" sz="2400" dirty="0" err="1"/>
              <a:t>преципитирующей</a:t>
            </a:r>
            <a:r>
              <a:rPr lang="ru-RU" sz="2400" dirty="0"/>
              <a:t> сыворотки</a:t>
            </a:r>
          </a:p>
        </p:txBody>
      </p:sp>
      <p:pic>
        <p:nvPicPr>
          <p:cNvPr id="4" name="Рисунок 3" descr="0012-013-Denaturatsija-be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4290"/>
            <a:ext cx="3960440" cy="1928802"/>
          </a:xfrm>
          <a:prstGeom prst="rect">
            <a:avLst/>
          </a:prstGeom>
        </p:spPr>
      </p:pic>
      <p:pic>
        <p:nvPicPr>
          <p:cNvPr id="5" name="Рисунок 4" descr="65_183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35771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5617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6862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b="1" dirty="0"/>
              <a:t>Положительная реакция в первой и третьей пробирках одного ряда </a:t>
            </a:r>
            <a:r>
              <a:rPr lang="ru-RU" sz="2000" dirty="0"/>
              <a:t>показывает, что исследуемое мясо принадлежит животному, которому соответствует специфичность сыворотки. </a:t>
            </a:r>
          </a:p>
          <a:p>
            <a:pPr marL="457200" indent="-457200">
              <a:buAutoNum type="arabicPeriod"/>
            </a:pPr>
            <a:r>
              <a:rPr lang="ru-RU" sz="2000" b="1" dirty="0"/>
              <a:t>Во всех остальных рядах в первых пробирках реакция должна быть отрицательной. </a:t>
            </a:r>
            <a:r>
              <a:rPr lang="ru-RU" sz="2000" dirty="0"/>
              <a:t>А в третьих пробирках - положительной.</a:t>
            </a:r>
          </a:p>
          <a:p>
            <a:pPr marL="457200" indent="-457200">
              <a:buAutoNum type="arabicPeriod"/>
            </a:pPr>
            <a:r>
              <a:rPr lang="ru-RU" sz="2000" dirty="0"/>
              <a:t> </a:t>
            </a:r>
            <a:r>
              <a:rPr lang="ru-RU" sz="2000" b="1" dirty="0"/>
              <a:t>Во вторых пробирках </a:t>
            </a:r>
            <a:r>
              <a:rPr lang="ru-RU" sz="2000" dirty="0"/>
              <a:t>всех рядов (контрольная проба с физиологическим раствором) </a:t>
            </a:r>
            <a:r>
              <a:rPr lang="ru-RU" sz="2000" b="1" dirty="0"/>
              <a:t>реакция должна быть отрицательной.</a:t>
            </a:r>
          </a:p>
          <a:p>
            <a:pPr marL="457200" indent="-457200">
              <a:buNone/>
            </a:pPr>
            <a:endParaRPr lang="ru-RU" sz="2000" b="1" dirty="0"/>
          </a:p>
        </p:txBody>
      </p:sp>
      <p:pic>
        <p:nvPicPr>
          <p:cNvPr id="4" name="Picture 2" descr="C:\Users\Максим\Downloads\Преципитирующая сыворо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108923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09286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2409930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Downloads\5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4071966" cy="28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ownloads\5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4013944" cy="28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Зачем?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68072" cy="24448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Видовую принадлежность мяса домашних, диких животных и птицы устанавливают для решения вопросов, связанных с судебно-ветеринарной экспертизой в случаях подмены мяса одного другим, браконьерства, хищений.</a:t>
            </a:r>
          </a:p>
        </p:txBody>
      </p:sp>
    </p:spTree>
    <p:extLst>
      <p:ext uri="{BB962C8B-B14F-4D97-AF65-F5344CB8AC3E}">
        <p14:creationId xmlns:p14="http://schemas.microsoft.com/office/powerpoint/2010/main" val="27497990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C6A8-D5D8-453E-8DA2-C26DB87A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Анатомо-морфологические параметры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A2361D6-86C6-416D-8F27-EB9B0C2817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575505"/>
            <a:ext cx="8504238" cy="24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6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F081A-0FC2-4348-B998-CEB91144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Отличительные признаки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B6AC2F-EA6F-4FFB-8E04-99CD3C2B5E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145820"/>
            <a:ext cx="8504238" cy="33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247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Методы определения видовой принадлежности мяса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032448" cy="4568544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/>
              <a:t>Ориентировочными</a:t>
            </a:r>
            <a:r>
              <a:rPr lang="ru-RU" dirty="0"/>
              <a:t> методами являются: </a:t>
            </a:r>
          </a:p>
          <a:p>
            <a:pPr>
              <a:buFontTx/>
              <a:buChar char="-"/>
            </a:pPr>
            <a:r>
              <a:rPr lang="ru-RU" dirty="0"/>
              <a:t>точка плавления и застывания жира исследуемого мяса; </a:t>
            </a:r>
          </a:p>
          <a:p>
            <a:pPr>
              <a:buFontTx/>
              <a:buChar char="-"/>
            </a:pPr>
            <a:r>
              <a:rPr lang="ru-RU" dirty="0"/>
              <a:t>йодное число; </a:t>
            </a:r>
          </a:p>
          <a:p>
            <a:pPr>
              <a:buFontTx/>
              <a:buChar char="-"/>
            </a:pPr>
            <a:r>
              <a:rPr lang="ru-RU" dirty="0"/>
              <a:t>плотность; </a:t>
            </a:r>
          </a:p>
          <a:p>
            <a:pPr>
              <a:buFontTx/>
              <a:buChar char="-"/>
            </a:pPr>
            <a:r>
              <a:rPr lang="ru-RU" dirty="0"/>
              <a:t>коэффициент преломления; </a:t>
            </a:r>
          </a:p>
          <a:p>
            <a:pPr>
              <a:buFontTx/>
              <a:buChar char="-"/>
            </a:pPr>
            <a:r>
              <a:rPr lang="ru-RU" dirty="0"/>
              <a:t>наличие (качественная реакция) и концентрация гликогена в мышечной ткани; </a:t>
            </a:r>
          </a:p>
          <a:p>
            <a:pPr>
              <a:buFontTx/>
              <a:buChar char="-"/>
            </a:pPr>
            <a:r>
              <a:rPr lang="ru-RU" dirty="0"/>
              <a:t>органолептические показатели жира и мяса.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51176" cy="4568544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/>
              <a:t>Достоверными</a:t>
            </a:r>
            <a:r>
              <a:rPr lang="ru-RU" dirty="0"/>
              <a:t> методами определения видовой принадлежности мяса считают:</a:t>
            </a:r>
          </a:p>
          <a:p>
            <a:pPr>
              <a:buFontTx/>
              <a:buChar char="-"/>
            </a:pPr>
            <a:r>
              <a:rPr lang="ru-RU" dirty="0"/>
              <a:t>постановку реакции преципитации (при наличии гипериммунных сывороток) </a:t>
            </a:r>
          </a:p>
          <a:p>
            <a:pPr>
              <a:buFontTx/>
              <a:buChar char="-"/>
            </a:pPr>
            <a:r>
              <a:rPr lang="ru-RU" dirty="0"/>
              <a:t>особенности анатомического строения костей скелета (при их наличии).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9675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Ориентировочные методы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  <a:effectLst/>
              </a:rPr>
              <a:t>Реакция на гликоген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  </a:t>
            </a:r>
            <a:r>
              <a:rPr lang="ru-RU" sz="2200" dirty="0"/>
              <a:t>	</a:t>
            </a:r>
          </a:p>
          <a:p>
            <a:pPr algn="just">
              <a:buNone/>
            </a:pPr>
            <a:r>
              <a:rPr lang="ru-RU" sz="2200" dirty="0"/>
              <a:t>    В созревшем мясе различных животных гликоген содержится в следующих количествах: </a:t>
            </a:r>
          </a:p>
          <a:p>
            <a:pPr algn="just">
              <a:buNone/>
            </a:pPr>
            <a:r>
              <a:rPr lang="ru-RU" sz="2200" dirty="0"/>
              <a:t>говядина - 0,2-0,3%</a:t>
            </a:r>
            <a:r>
              <a:rPr lang="en-US" sz="2200" dirty="0"/>
              <a:t>; </a:t>
            </a:r>
            <a:endParaRPr lang="ru-RU" sz="2200" dirty="0"/>
          </a:p>
          <a:p>
            <a:pPr algn="just">
              <a:buNone/>
            </a:pPr>
            <a:r>
              <a:rPr lang="ru-RU" sz="2200" dirty="0"/>
              <a:t>конина - около 1,0%; </a:t>
            </a:r>
          </a:p>
          <a:p>
            <a:pPr algn="just">
              <a:buNone/>
            </a:pPr>
            <a:r>
              <a:rPr lang="ru-RU" sz="2200" dirty="0"/>
              <a:t>мясо собаки - около 2,0%; </a:t>
            </a:r>
          </a:p>
          <a:p>
            <a:pPr algn="just">
              <a:buNone/>
            </a:pPr>
            <a:r>
              <a:rPr lang="ru-RU" sz="2200" dirty="0"/>
              <a:t>мясо кошки - около 0,5%. </a:t>
            </a:r>
          </a:p>
          <a:p>
            <a:pPr algn="just">
              <a:buNone/>
            </a:pPr>
            <a:r>
              <a:rPr lang="ru-RU" sz="2200" dirty="0"/>
              <a:t>   </a:t>
            </a:r>
          </a:p>
          <a:p>
            <a:pPr algn="just">
              <a:buNone/>
            </a:pPr>
            <a:r>
              <a:rPr lang="ru-RU" sz="2400" dirty="0"/>
              <a:t>    </a:t>
            </a:r>
          </a:p>
          <a:p>
            <a:pPr algn="just">
              <a:buNone/>
            </a:pPr>
            <a:r>
              <a:rPr lang="ru-RU" sz="2400" dirty="0"/>
              <a:t>    </a:t>
            </a:r>
            <a:r>
              <a:rPr lang="ru-RU" sz="2200" dirty="0"/>
              <a:t>Поэтому качественную реакцию на гликоген используют для отличия баранины от мяса собаки, конины от говядины.</a:t>
            </a:r>
          </a:p>
        </p:txBody>
      </p:sp>
      <p:pic>
        <p:nvPicPr>
          <p:cNvPr id="4" name="Рисунок 3" descr="ed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429156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348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Ход определения</a:t>
            </a:r>
          </a:p>
        </p:txBody>
      </p:sp>
      <p:pic>
        <p:nvPicPr>
          <p:cNvPr id="3074" name="Picture 2" descr="C:\Users\Максим\Downloads\5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3" y="1772818"/>
            <a:ext cx="1913124" cy="115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ownloads\5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5"/>
            <a:ext cx="1800200" cy="13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220072" y="2168860"/>
            <a:ext cx="720080" cy="360039"/>
          </a:xfrm>
          <a:prstGeom prst="rightArrow">
            <a:avLst>
              <a:gd name="adj1" fmla="val 50000"/>
              <a:gd name="adj2" fmla="val 5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C:\Users\Максим\Downloads\50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1772815"/>
            <a:ext cx="1488035" cy="14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10800000" flipH="1">
            <a:off x="7668344" y="2276872"/>
            <a:ext cx="504056" cy="9361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Максим\Downloads\ого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36" y="3357769"/>
            <a:ext cx="2550964" cy="10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ксим\Downloads\филь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7769"/>
            <a:ext cx="1447730" cy="130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 rot="10800000">
            <a:off x="4842649" y="3683293"/>
            <a:ext cx="720080" cy="360039"/>
          </a:xfrm>
          <a:prstGeom prst="rightArrow">
            <a:avLst>
              <a:gd name="adj1" fmla="val 50000"/>
              <a:gd name="adj2" fmla="val 5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Максим\Downloads\50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7" b="98689" l="5344" r="97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22965"/>
            <a:ext cx="1329347" cy="30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555776" y="4960997"/>
            <a:ext cx="720080" cy="360039"/>
          </a:xfrm>
          <a:prstGeom prst="rightArrow">
            <a:avLst>
              <a:gd name="adj1" fmla="val 50000"/>
              <a:gd name="adj2" fmla="val 5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55776" y="5475952"/>
            <a:ext cx="720080" cy="360039"/>
          </a:xfrm>
          <a:prstGeom prst="rightArrow">
            <a:avLst>
              <a:gd name="adj1" fmla="val 50000"/>
              <a:gd name="adj2" fmla="val 5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555776" y="5949280"/>
            <a:ext cx="720080" cy="360039"/>
          </a:xfrm>
          <a:prstGeom prst="rightArrow">
            <a:avLst>
              <a:gd name="adj1" fmla="val 50000"/>
              <a:gd name="adj2" fmla="val 5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аксим\Downloads\oran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60997"/>
            <a:ext cx="1885340" cy="37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ownloads\красный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4934"/>
            <a:ext cx="1885340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ownloads\жёлтый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61014"/>
            <a:ext cx="1885340" cy="3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2506201" y="2168859"/>
            <a:ext cx="720080" cy="360039"/>
          </a:xfrm>
          <a:prstGeom prst="rightArrow">
            <a:avLst>
              <a:gd name="adj1" fmla="val 50000"/>
              <a:gd name="adj2" fmla="val 52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2317223" y="355204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2010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7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Вывод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499" y="1484784"/>
          <a:ext cx="878499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29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/>
                        <a:t>положительная реакция на гликоген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/>
                        <a:t>отрицательная реакция на гликоген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28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/>
                        <a:t>Мясо собаки,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лошади,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верблюда,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медведя,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кошки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(экстракт из мяса кошки может давать сомнительную реакцию)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/>
                        <a:t>Мясо овцы,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козы,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крупного рогатого скота,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кролика, </a:t>
                      </a:r>
                    </a:p>
                    <a:p>
                      <a:pPr algn="ctr"/>
                      <a:r>
                        <a:rPr kumimoji="0" lang="ru-RU" sz="2000" kern="1200" dirty="0"/>
                        <a:t>свиньи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Примечание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5491336" cy="47323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		</a:t>
            </a:r>
          </a:p>
          <a:p>
            <a:pPr>
              <a:buNone/>
            </a:pPr>
            <a:r>
              <a:rPr lang="ru-RU" sz="2400" dirty="0"/>
              <a:t>    Следует иметь в виду, что </a:t>
            </a:r>
            <a:r>
              <a:rPr lang="ru-RU" sz="2400" b="1" dirty="0"/>
              <a:t>мясо молодых животных всех видов </a:t>
            </a:r>
            <a:r>
              <a:rPr lang="ru-RU" sz="2400" dirty="0"/>
              <a:t>дает положительную реакцию на гликоген, </a:t>
            </a:r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b="1" dirty="0"/>
              <a:t>мясо же старых и больных животных, а также взятое из области головы, шеи</a:t>
            </a:r>
            <a:r>
              <a:rPr lang="ru-RU" sz="2400" dirty="0"/>
              <a:t>, как правило, дает на гликоген отрицательную реакцию.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volo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14488"/>
            <a:ext cx="3000396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677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AWJJH2MPE6E2-412837103-4</_dlc_DocId>
    <_dlc_DocIdUrl xmlns="4a252ca3-5a62-4c1c-90a6-29f4710e47f8">
      <Url>http://edu-sps.koiro.local/Kostroma_EDU/Kos-Sch-31/him31/_layouts/15/DocIdRedir.aspx?ID=AWJJH2MPE6E2-412837103-4</Url>
      <Description>AWJJH2MPE6E2-412837103-4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0E1506CC43B542BDFBD29C4D83D27C" ma:contentTypeVersion="49" ma:contentTypeDescription="Создание документа." ma:contentTypeScope="" ma:versionID="cd41b1e4ba72120984307110797b5b4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8A54CC-C43E-42F2-A2F0-AF766DD54A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63EDD0-C248-4024-96DC-F7C08A6E40F9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a252ca3-5a62-4c1c-90a6-29f4710e47f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73EC99-2CBD-49A6-8938-5E420F5F9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F553C7-7B8A-4E80-8290-B260BC03B1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276</TotalTime>
  <Words>538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Georgia</vt:lpstr>
      <vt:lpstr>Wingdings</vt:lpstr>
      <vt:lpstr>Wingdings 2</vt:lpstr>
      <vt:lpstr>Официальная</vt:lpstr>
      <vt:lpstr>ОПРЕДЕЛЕНИЕ ВИДОВОЙ ПРИНАДЛЕЖНОСТИ МЯСА ЖИВОТНЫХ </vt:lpstr>
      <vt:lpstr>Зачем?</vt:lpstr>
      <vt:lpstr>Анатомо-морфологические параметры</vt:lpstr>
      <vt:lpstr>Отличительные признаки</vt:lpstr>
      <vt:lpstr>Методы определения видовой принадлежности мяса</vt:lpstr>
      <vt:lpstr>Ориентировочные методы Реакция на гликоген</vt:lpstr>
      <vt:lpstr>Ход определения</vt:lpstr>
      <vt:lpstr>Вывод</vt:lpstr>
      <vt:lpstr>Примечание</vt:lpstr>
      <vt:lpstr>Презентация PowerPoint</vt:lpstr>
      <vt:lpstr>Достоверные методы Реакция преципитации</vt:lpstr>
      <vt:lpstr>Ход определения</vt:lpstr>
      <vt:lpstr>Презентация PowerPoint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ВИДОВОЙ ПРИНАДЛЕЖНОСТИ МЯСА ЖИВОТНЫХ</dc:title>
  <dc:creator>Максим</dc:creator>
  <cp:lastModifiedBy>PGAU</cp:lastModifiedBy>
  <cp:revision>31</cp:revision>
  <dcterms:created xsi:type="dcterms:W3CDTF">2016-10-07T04:04:46Z</dcterms:created>
  <dcterms:modified xsi:type="dcterms:W3CDTF">2024-09-11T07:34:34Z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0x0101002D0E1506CC43B542BDFBD29C4D83D27C</vt:lpwstr>
  </property>
  <property fmtid="{D5CDD505-2E9C-101B-9397-08002B2CF9AE}" pid="3" name="_dlc_DocIdItemGuid">
    <vt:lpwstr>20f8314e-d0cf-444a-8cb9-6b34f779068d</vt:lpwstr>
  </property>
</Properties>
</file>