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3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D845B3-D411-4836-9E88-AD46702A5C3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0BBF1E-7C60-4F52-B803-79A26DEC7A1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AD9E01E-DEFC-43AC-95E1-4D5EC0CC941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82BC5F-8111-47E2-8663-38E4E2EDA34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1811BCD-3C99-466B-8A99-927BE55D223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1F7BD49-CFD6-4CE3-BCA2-0E0D8F17DE5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8C1D38B-ED5A-4136-B6A8-3451A45949D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952108-3998-43F2-812F-8E50C200E7A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729475F-3F31-46BA-BE21-2F2B8535A90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1B1A045-0EC4-4444-B861-AEB465E442B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AC89FB-AD90-429B-BC51-59D98B04803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5EB1554-D297-4433-AA26-9DFA99B6AFC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C0939E9-C94D-443B-9E60-D9A03492B1F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CD9F1E7-24F6-45C8-8E81-697C0D5D730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108F8E7-BBE4-4810-859E-2FACDB11E2F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8D78E3-8439-4248-948F-F8086E2E5C0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ACAB14-EE55-4E19-99A6-555D606F2F1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ED9B43F-92A1-4304-9F9F-7A3497EB0CA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A065406-D7A0-487E-9FCB-C11EB7DA0EB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D6F6A9B-982C-48A8-B026-6B8EF1DD767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D61E244-C6C8-4C68-A480-723EE34E1BA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A055793-B798-4967-AC4F-F2F8106A101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63E3B8-48A6-4FB3-9B4C-8AAA0EDCCB2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DBDFEC1-20C4-43B9-AAB0-C07FC385948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CF82CBD-AFA2-4963-840A-EE5ACC3214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D71DC3C-E903-446C-AE47-B826565C382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1038E01-744B-4C27-9742-C1DCF13F8D1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D3D1760-DF84-42F7-BE33-7B14FAD71C3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EDD01B4-3EED-4A67-8DD7-0C43758715C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C56E5BF-1663-4854-AE7C-59F8BC07F01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C314CE-F623-42D5-A023-34E549F1952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FCE461-15EF-4783-AAD1-2FD24E767B4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EA7B8A-434D-4C85-9F82-4ABA40D8165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0ECC9A-E452-46EB-8D66-A1A0C5640EE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A8B2AF-C4A2-4EBD-AA6A-4E5A6AD620D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E28350-9FF8-4465-B55C-4BE0888A069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4" name="Rectangle 7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" name="Rectangle 8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" name="Oval 9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dt" idx="1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ftr" idx="2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sldNum" idx="3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B01968D2-B87A-4532-BA87-283F89D1CB21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640080" indent="-4572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5400" b="1" strike="noStrike" spc="-1">
                <a:solidFill>
                  <a:srgbClr val="000000"/>
                </a:solidFill>
                <a:latin typeface="Trebuchet MS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2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dt" idx="4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5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sldNum" idx="6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E0CEBF67-C434-446B-9380-F6010E983C48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20040" indent="-32004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strike="noStrike" spc="-1">
                <a:solidFill>
                  <a:srgbClr val="000000"/>
                </a:solidFill>
                <a:latin typeface="Trebuchet MS"/>
              </a:rPr>
              <a:t>Образец заголовка</a:t>
            </a:r>
            <a:endParaRPr lang="ru-RU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18288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548640" lvl="1" indent="-18288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822960" lvl="2" indent="-18288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097280" lvl="3" indent="-18288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1389960" lvl="4" indent="-18288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5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6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7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dt" idx="7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ftr" idx="8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0" name="PlaceHolder 3"/>
          <p:cNvSpPr>
            <a:spLocks noGrp="1"/>
          </p:cNvSpPr>
          <p:nvPr>
            <p:ph type="sldNum" idx="9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023C3450-A9C8-4B6D-B586-C19D9BBE6B3A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07640" y="785880"/>
            <a:ext cx="8928720" cy="1571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000000"/>
                </a:solidFill>
                <a:latin typeface="Tahoma"/>
                <a:ea typeface="Tahoma"/>
              </a:rPr>
              <a:t>Технологические операции при убое мелкого рогатого скота</a:t>
            </a:r>
            <a:endParaRPr lang="ru-RU" sz="40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2"/>
          <a:stretch/>
        </p:blipFill>
        <p:spPr>
          <a:xfrm>
            <a:off x="857160" y="3429000"/>
            <a:ext cx="3077640" cy="307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Прямоугольник 1"/>
          <p:cNvSpPr/>
          <p:nvPr/>
        </p:nvSpPr>
        <p:spPr>
          <a:xfrm>
            <a:off x="2575800" y="116640"/>
            <a:ext cx="3875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ahoma"/>
                <a:ea typeface="Tahoma"/>
              </a:rPr>
              <a:t>Оценка качества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2"/>
          <p:cNvSpPr/>
          <p:nvPr/>
        </p:nvSpPr>
        <p:spPr>
          <a:xfrm>
            <a:off x="107640" y="744840"/>
            <a:ext cx="892872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Tahoma"/>
              </a:rPr>
              <a:t>По окончании ветеринарно-санитарной экспертизы туш и органов (на соответствующих участках) и зачистки туш их направляют на оценку качества. Туши по упитанности и качеству обработки оценивают в соответствии с требованиями нормативной документации</a:t>
            </a:r>
            <a:r>
              <a:rPr lang="ru-RU" sz="1800" b="0" strike="noStrike" spc="-1">
                <a:solidFill>
                  <a:srgbClr val="000000"/>
                </a:solidFill>
                <a:latin typeface="Trebuchet MS"/>
                <a:ea typeface="Tahoma"/>
              </a:rPr>
              <a:t>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2"/>
          <p:cNvPicPr/>
          <p:nvPr/>
        </p:nvPicPr>
        <p:blipFill>
          <a:blip r:embed="rId2"/>
          <a:stretch/>
        </p:blipFill>
        <p:spPr>
          <a:xfrm>
            <a:off x="2062440" y="2683800"/>
            <a:ext cx="5557320" cy="350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оугольник 1"/>
          <p:cNvSpPr/>
          <p:nvPr/>
        </p:nvSpPr>
        <p:spPr>
          <a:xfrm>
            <a:off x="1793520" y="116640"/>
            <a:ext cx="5818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ahoma"/>
                <a:ea typeface="Tahoma"/>
              </a:rPr>
              <a:t>Клеймение и взвешивание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2"/>
          <p:cNvSpPr/>
          <p:nvPr/>
        </p:nvSpPr>
        <p:spPr>
          <a:xfrm>
            <a:off x="107640" y="762840"/>
            <a:ext cx="8928720" cy="182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Tahoma"/>
              </a:rPr>
              <a:t>После проведения оценки качества мяса производят клеймение и взвешивание. Для клеймения мяса установлены ветеринарные клейма и штампы о пригодности мяса в пищу. После взвешивания туши направляют в холодильник</a:t>
            </a:r>
            <a:r>
              <a:rPr lang="ru-RU" sz="1800" b="0" strike="noStrike" spc="-1">
                <a:solidFill>
                  <a:srgbClr val="000000"/>
                </a:solidFill>
                <a:latin typeface="Trebuchet MS"/>
                <a:ea typeface="Tahoma"/>
              </a:rPr>
              <a:t>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Picture 2"/>
          <p:cNvPicPr/>
          <p:nvPr/>
        </p:nvPicPr>
        <p:blipFill>
          <a:blip r:embed="rId2"/>
          <a:stretch/>
        </p:blipFill>
        <p:spPr>
          <a:xfrm>
            <a:off x="323640" y="3069000"/>
            <a:ext cx="3857400" cy="285732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3"/>
          <p:cNvPicPr/>
          <p:nvPr/>
        </p:nvPicPr>
        <p:blipFill>
          <a:blip r:embed="rId3"/>
          <a:stretch/>
        </p:blipFill>
        <p:spPr>
          <a:xfrm>
            <a:off x="5004000" y="3069000"/>
            <a:ext cx="3911040" cy="285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"/>
          <p:cNvSpPr/>
          <p:nvPr/>
        </p:nvSpPr>
        <p:spPr>
          <a:xfrm>
            <a:off x="287280" y="180000"/>
            <a:ext cx="8712720" cy="24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43040" indent="-743040" algn="ctr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marL="743040" indent="-743040"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ahoma"/>
                <a:ea typeface="Tahoma"/>
              </a:rPr>
              <a:t>Транспортирование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  <a:ea typeface="Tahoma"/>
              </a:rPr>
              <a:t>         Перевозят мелкорогатый скот  железнодорожным, автомобильным и водным транспортом, реже — гоном. К транспортированию допускают только здоровых животных. Перед отправкой из хозяйства на предприятия перерабатывающей промышленности животные должны быть осмотрены ветеринарным врачом 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3"/>
          <p:cNvPicPr/>
          <p:nvPr/>
        </p:nvPicPr>
        <p:blipFill>
          <a:blip r:embed="rId2"/>
          <a:stretch/>
        </p:blipFill>
        <p:spPr>
          <a:xfrm>
            <a:off x="4688640" y="2611800"/>
            <a:ext cx="3411360" cy="188820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5"/>
          <p:cNvPicPr/>
          <p:nvPr/>
        </p:nvPicPr>
        <p:blipFill>
          <a:blip r:embed="rId3"/>
          <a:stretch/>
        </p:blipFill>
        <p:spPr>
          <a:xfrm>
            <a:off x="214200" y="2786040"/>
            <a:ext cx="3407760" cy="188820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6"/>
          <p:cNvPicPr/>
          <p:nvPr/>
        </p:nvPicPr>
        <p:blipFill>
          <a:blip r:embed="rId4"/>
          <a:stretch/>
        </p:blipFill>
        <p:spPr>
          <a:xfrm>
            <a:off x="142920" y="4643280"/>
            <a:ext cx="3407760" cy="199872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7"/>
          <p:cNvPicPr/>
          <p:nvPr/>
        </p:nvPicPr>
        <p:blipFill>
          <a:blip r:embed="rId5"/>
          <a:stretch/>
        </p:blipFill>
        <p:spPr>
          <a:xfrm>
            <a:off x="4749840" y="4680000"/>
            <a:ext cx="3350160" cy="1998720"/>
          </a:xfrm>
          <a:prstGeom prst="rect">
            <a:avLst/>
          </a:prstGeom>
          <a:ln w="0">
            <a:noFill/>
          </a:ln>
        </p:spPr>
      </p:pic>
      <p:sp>
        <p:nvSpPr>
          <p:cNvPr id="146" name="TextBox 145"/>
          <p:cNvSpPr txBox="1"/>
          <p:nvPr/>
        </p:nvSpPr>
        <p:spPr>
          <a:xfrm>
            <a:off x="2160000" y="360000"/>
            <a:ext cx="5040000" cy="54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Техника убоя МРС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Прямоугольник 1"/>
          <p:cNvSpPr/>
          <p:nvPr/>
        </p:nvSpPr>
        <p:spPr>
          <a:xfrm>
            <a:off x="107640" y="12960"/>
            <a:ext cx="9036000" cy="31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ahoma"/>
                <a:ea typeface="Tahoma"/>
              </a:rPr>
              <a:t>Приёмка МРС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Tahoma"/>
              </a:rPr>
              <a:t>Приемку скота следует осуществлять на приемном пункте, имеющем подъездные пути с твердым покрытием, весы, оборудованные в закрытом помещении, с ограниченными барьерами, расколы для сортировки животных, загоны для накопления скота, погрузочные площадки с освещением, помещения для оформления документов, средства для мечения.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480960" y="3336120"/>
            <a:ext cx="3313800" cy="248184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3"/>
          <p:cNvPicPr/>
          <p:nvPr/>
        </p:nvPicPr>
        <p:blipFill>
          <a:blip r:embed="rId3"/>
          <a:stretch/>
        </p:blipFill>
        <p:spPr>
          <a:xfrm>
            <a:off x="5580000" y="3244680"/>
            <a:ext cx="3328920" cy="2496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рямоугольник 1"/>
          <p:cNvSpPr/>
          <p:nvPr/>
        </p:nvSpPr>
        <p:spPr>
          <a:xfrm>
            <a:off x="1364040" y="23400"/>
            <a:ext cx="66704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ahoma"/>
                <a:ea typeface="Tahoma"/>
              </a:rPr>
              <a:t>Предубойное содержание МРС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2"/>
          <p:cNvSpPr/>
          <p:nvPr/>
        </p:nvSpPr>
        <p:spPr>
          <a:xfrm>
            <a:off x="107640" y="669960"/>
            <a:ext cx="885672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Tahoma"/>
              </a:rPr>
              <a:t>Цель предубойного содержания животных — снизить предубойный стресс, чтобы получить высококачественное сырье; кроме того, за это время желудочно-кишечный тракт частично освобождается от содержимого. Продолжительность предубойной выдержки животных влияет на качество мяса</a:t>
            </a:r>
            <a:r>
              <a:rPr lang="ru-RU" sz="1800" b="0" strike="noStrike" spc="-1">
                <a:solidFill>
                  <a:srgbClr val="000000"/>
                </a:solidFill>
                <a:latin typeface="Trebuchet MS"/>
                <a:ea typeface="Tahoma"/>
              </a:rPr>
              <a:t>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Picture 2"/>
          <p:cNvPicPr/>
          <p:nvPr/>
        </p:nvPicPr>
        <p:blipFill>
          <a:blip r:embed="rId2"/>
          <a:stretch/>
        </p:blipFill>
        <p:spPr>
          <a:xfrm>
            <a:off x="1691640" y="2968560"/>
            <a:ext cx="5544360" cy="363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Прямоугольник 1"/>
          <p:cNvSpPr/>
          <p:nvPr/>
        </p:nvSpPr>
        <p:spPr>
          <a:xfrm>
            <a:off x="2862720" y="0"/>
            <a:ext cx="3917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ahoma"/>
                <a:ea typeface="Tahoma"/>
              </a:rPr>
              <a:t>Переработка МРС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Прямоугольник 2"/>
          <p:cNvSpPr/>
          <p:nvPr/>
        </p:nvSpPr>
        <p:spPr>
          <a:xfrm>
            <a:off x="107640" y="646200"/>
            <a:ext cx="903600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Tahoma"/>
              </a:rPr>
              <a:t>Убой и переработка скота состоят в основном из следующих операций: оглушения и обескровливания животных, съемки шкуры или удаления с нее волосяного покрова, отделения головы и конечностей, извлечения внутренностей (нутровка), распиловки, туалета туш, оценки качества мяса и взвешивания.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1037880" y="3069000"/>
            <a:ext cx="7175160" cy="352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 1"/>
          <p:cNvSpPr/>
          <p:nvPr/>
        </p:nvSpPr>
        <p:spPr>
          <a:xfrm>
            <a:off x="0" y="21600"/>
            <a:ext cx="9143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ahoma"/>
                <a:ea typeface="Tahoma"/>
              </a:rPr>
              <a:t>Оглушение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Прямоугольник 2"/>
          <p:cNvSpPr/>
          <p:nvPr/>
        </p:nvSpPr>
        <p:spPr>
          <a:xfrm>
            <a:off x="107640" y="661320"/>
            <a:ext cx="903600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Tahoma"/>
              </a:rPr>
              <a:t>В настоящее время одним из эффективных методов обездвиживания животных является электрооглушение.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257400" y="1574640"/>
            <a:ext cx="3240000" cy="243180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3"/>
          <p:cNvPicPr/>
          <p:nvPr/>
        </p:nvPicPr>
        <p:blipFill>
          <a:blip r:embed="rId3"/>
          <a:stretch/>
        </p:blipFill>
        <p:spPr>
          <a:xfrm>
            <a:off x="2843640" y="4149000"/>
            <a:ext cx="3790800" cy="252684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4"/>
          <p:cNvPicPr/>
          <p:nvPr/>
        </p:nvPicPr>
        <p:blipFill>
          <a:blip r:embed="rId4"/>
          <a:stretch/>
        </p:blipFill>
        <p:spPr>
          <a:xfrm>
            <a:off x="5498280" y="1574640"/>
            <a:ext cx="3466080" cy="243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ямоугольник 1"/>
          <p:cNvSpPr/>
          <p:nvPr/>
        </p:nvSpPr>
        <p:spPr>
          <a:xfrm>
            <a:off x="3007800" y="37080"/>
            <a:ext cx="3921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ahoma"/>
                <a:ea typeface="Tahoma"/>
              </a:rPr>
              <a:t>Обескровливание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рямоугольник 2"/>
          <p:cNvSpPr/>
          <p:nvPr/>
        </p:nvSpPr>
        <p:spPr>
          <a:xfrm>
            <a:off x="179640" y="698760"/>
            <a:ext cx="896400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Tahoma"/>
              </a:rPr>
              <a:t>Предшествующий многим операциям искусственный прием удаления крови из оперируемой области тела с целью уменьшения или устранения кровотечения. Обескровливание овец и коз производят путем перерезки яремных вен и сонных артерий животного около угла нижней челюсти</a:t>
            </a:r>
            <a:r>
              <a:rPr lang="ru-RU" sz="1800" b="0" strike="noStrike" spc="-1">
                <a:solidFill>
                  <a:srgbClr val="000000"/>
                </a:solidFill>
                <a:latin typeface="Trebuchet MS"/>
                <a:ea typeface="Tahoma"/>
              </a:rPr>
              <a:t>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Picture 3"/>
          <p:cNvPicPr/>
          <p:nvPr/>
        </p:nvPicPr>
        <p:blipFill>
          <a:blip r:embed="rId2"/>
          <a:stretch/>
        </p:blipFill>
        <p:spPr>
          <a:xfrm>
            <a:off x="1616040" y="2925000"/>
            <a:ext cx="6091560" cy="139356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3"/>
          <p:cNvSpPr/>
          <p:nvPr/>
        </p:nvSpPr>
        <p:spPr>
          <a:xfrm>
            <a:off x="921600" y="4992480"/>
            <a:ext cx="755100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1 - вырез и 2 - щели в лезвии; 3 - углубления и 4 - пружинная кнопка для фиксирования ручки; 5 - передвижная ручка; 6 - резиновый шланг для сбора крови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 1"/>
          <p:cNvSpPr/>
          <p:nvPr/>
        </p:nvSpPr>
        <p:spPr>
          <a:xfrm>
            <a:off x="2659680" y="142920"/>
            <a:ext cx="3453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FF0000"/>
                </a:solidFill>
                <a:latin typeface="Tahoma"/>
                <a:ea typeface="Tahoma"/>
              </a:rPr>
              <a:t>2. Съёмка шкур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Прямоугольник 2"/>
          <p:cNvSpPr/>
          <p:nvPr/>
        </p:nvSpPr>
        <p:spPr>
          <a:xfrm>
            <a:off x="107640" y="847440"/>
            <a:ext cx="8928720" cy="26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Tahoma"/>
              </a:rPr>
              <a:t>Одной из ответственных операций, влияющих на качество обработки туш, является съемка шкур. От качества выполнения этой операции зависит товарный вид туши и качество шкуры. Съемку шкуры необходимо производить сразу после обескровливания. При этом не следует допускать порезов, вы хватов мяса, а также задиров жира и разрывов шкуры.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2"/>
          <a:stretch/>
        </p:blipFill>
        <p:spPr>
          <a:xfrm>
            <a:off x="539640" y="3429000"/>
            <a:ext cx="3400200" cy="301896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3"/>
          <p:cNvPicPr/>
          <p:nvPr/>
        </p:nvPicPr>
        <p:blipFill>
          <a:blip r:embed="rId3"/>
          <a:stretch/>
        </p:blipFill>
        <p:spPr>
          <a:xfrm>
            <a:off x="5292000" y="3429000"/>
            <a:ext cx="3543120" cy="285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Прямоугольник 1"/>
          <p:cNvSpPr/>
          <p:nvPr/>
        </p:nvSpPr>
        <p:spPr>
          <a:xfrm>
            <a:off x="292320" y="0"/>
            <a:ext cx="8618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ahoma"/>
                <a:ea typeface="Tahoma"/>
              </a:rPr>
              <a:t>Извлечение внутренних органов из туш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Прямоугольник 2"/>
          <p:cNvSpPr/>
          <p:nvPr/>
        </p:nvSpPr>
        <p:spPr>
          <a:xfrm>
            <a:off x="395640" y="646200"/>
            <a:ext cx="8555400" cy="30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  <a:ea typeface="Tahoma"/>
              </a:rPr>
              <a:t>Процесс удаления внутренних органов из туши называется нутровкой. Внутренние органы извлекают не позднее через 45 минут после обескровливания. Их необходимо извлекать очень осторожно, не повреждая желудочно-кишечный тракт, ливер и внутреннюю поверхность туши. Полученные субпродукты обрабатываются по месту получения или субпродуктовом цехе.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Picture 2"/>
          <p:cNvPicPr/>
          <p:nvPr/>
        </p:nvPicPr>
        <p:blipFill>
          <a:blip r:embed="rId2"/>
          <a:stretch/>
        </p:blipFill>
        <p:spPr>
          <a:xfrm>
            <a:off x="611640" y="3693240"/>
            <a:ext cx="2645280" cy="264528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3"/>
          <p:cNvPicPr/>
          <p:nvPr/>
        </p:nvPicPr>
        <p:blipFill>
          <a:blip r:embed="rId3"/>
          <a:stretch/>
        </p:blipFill>
        <p:spPr>
          <a:xfrm>
            <a:off x="5421600" y="3693240"/>
            <a:ext cx="3529080" cy="2646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578</TotalTime>
  <Words>455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DejaVu Sans</vt:lpstr>
      <vt:lpstr>Georgia</vt:lpstr>
      <vt:lpstr>StarSymbol</vt:lpstr>
      <vt:lpstr>Symbol</vt:lpstr>
      <vt:lpstr>Tahoma</vt:lpstr>
      <vt:lpstr>Times New Roman</vt:lpstr>
      <vt:lpstr>Trebuchet MS</vt:lpstr>
      <vt:lpstr>Wingdings</vt:lpstr>
      <vt:lpstr>Воздушный поток</vt:lpstr>
      <vt:lpstr>Воздушный поток</vt:lpstr>
      <vt:lpstr>Воздушный поток</vt:lpstr>
      <vt:lpstr>Технологические операции при убое мелкого рогатого скота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образования, науки и молодежной политики Забайкальского края государственный профессиональное образовательное учреждение «Краснокаменский промышленно-технологический техникум»</dc:title>
  <dc:subject/>
  <dc:creator>Дима</dc:creator>
  <dc:description/>
  <cp:lastModifiedBy>PGAU</cp:lastModifiedBy>
  <cp:revision>27</cp:revision>
  <dcterms:created xsi:type="dcterms:W3CDTF">2016-04-10T08:14:40Z</dcterms:created>
  <dcterms:modified xsi:type="dcterms:W3CDTF">2024-09-10T11:47:12Z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33</vt:i4>
  </property>
</Properties>
</file>