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45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9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9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0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09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2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6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0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AD0ECD2-BD45-47F6-A489-D229AE8796B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7A16866-F1A0-4BB3-B1FA-0790BCF8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29" y="172002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Основы туризма и гостеприимства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896" y="3315638"/>
            <a:ext cx="9755187" cy="5503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/>
            <a:r>
              <a:rPr lang="ru-RU" sz="7200" dirty="0"/>
              <a:t> </a:t>
            </a:r>
            <a:r>
              <a:rPr lang="ru-RU" sz="16000" b="1" dirty="0"/>
              <a:t>Тема 6. ГОСТИНИЧНАЯ ИНДУСТРИЯ </a:t>
            </a:r>
            <a:endParaRPr lang="ru-RU" sz="16000" dirty="0"/>
          </a:p>
        </p:txBody>
      </p:sp>
    </p:spTree>
    <p:extLst>
      <p:ext uri="{BB962C8B-B14F-4D97-AF65-F5344CB8AC3E}">
        <p14:creationId xmlns:p14="http://schemas.microsoft.com/office/powerpoint/2010/main" val="355453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047" y="756053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Самыми распространенными классификациями являются: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789" y="1906859"/>
            <a:ext cx="9744382" cy="4351337"/>
          </a:xfrm>
        </p:spPr>
        <p:txBody>
          <a:bodyPr/>
          <a:lstStyle/>
          <a:p>
            <a:r>
              <a:rPr lang="ru-RU" sz="2800" dirty="0" smtClean="0"/>
              <a:t>- </a:t>
            </a:r>
            <a:r>
              <a:rPr lang="ru-RU" sz="2800" dirty="0"/>
              <a:t>система звезд, применяемая во Франции, в Австрии, Венгрии, Египте, Китае, России и ряде других стран, в международном туристическом обмене; </a:t>
            </a:r>
          </a:p>
          <a:p>
            <a:r>
              <a:rPr lang="ru-RU" sz="2800" dirty="0"/>
              <a:t>- система букв, используемая в Греции; </a:t>
            </a:r>
          </a:p>
          <a:p>
            <a:r>
              <a:rPr lang="ru-RU" sz="2800" dirty="0"/>
              <a:t>- система «корон», характерная для Великобритании; </a:t>
            </a:r>
          </a:p>
          <a:p>
            <a:r>
              <a:rPr lang="ru-RU" sz="2800" dirty="0"/>
              <a:t>- система разрядов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6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Австрия - один из признанных мировых лидеров по приему туристов.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К наиболее дешевым средствам размещения относятся «</a:t>
            </a:r>
            <a:r>
              <a:rPr lang="ru-RU" sz="2400" dirty="0" err="1"/>
              <a:t>youth</a:t>
            </a:r>
            <a:r>
              <a:rPr lang="ru-RU" sz="2400" dirty="0"/>
              <a:t> </a:t>
            </a:r>
            <a:r>
              <a:rPr lang="ru-RU" sz="2400" dirty="0" err="1"/>
              <a:t>hotels</a:t>
            </a:r>
            <a:r>
              <a:rPr lang="ru-RU" sz="2400" dirty="0"/>
              <a:t>», которых в Австрии не меньше 100 (для сравнения: в России - меньше 10). В этих недорогих молодежных общежитиях желающие могут купить ночлег, хотя какие-либо особые удобства здесь вряд ли будут гарантированы. </a:t>
            </a:r>
          </a:p>
          <a:p>
            <a:pPr algn="just"/>
            <a:r>
              <a:rPr lang="ru-RU" sz="2400" dirty="0"/>
              <a:t>Отели Австрии оцениваются по пятизвездочной системе, но в сельской местности нередко встречаются так называемые «</a:t>
            </a:r>
            <a:r>
              <a:rPr lang="ru-RU" sz="2400" dirty="0" err="1"/>
              <a:t>внекатигорийные</a:t>
            </a:r>
            <a:r>
              <a:rPr lang="ru-RU" sz="2400" dirty="0"/>
              <a:t> гостиницы» - небольшие одно-, двух-, трех-этажные дома, зачастую </a:t>
            </a:r>
            <a:r>
              <a:rPr lang="ru-RU" sz="2400" dirty="0" err="1"/>
              <a:t>обслуживающиеся</a:t>
            </a:r>
            <a:r>
              <a:rPr lang="ru-RU" sz="2400" dirty="0"/>
              <a:t> фермерской семьей.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647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457200"/>
            <a:ext cx="8595360" cy="57229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Австрийские отели трех-пятизвездочной категории, на первый взгляд, мало отличаются друг от друга. Большинство гостиниц этого класса располагают бассейном, сауной, ресторанами, буфетами и соляриями. Сходство усугубляется распространенным в Австрии «романтическим стилем», в котором выдержаны интерьеры многих гостиниц. Он подразумевает присутствие старых предметов быта, гармонично </a:t>
            </a:r>
            <a:r>
              <a:rPr lang="ru-RU" sz="2400" dirty="0" smtClean="0"/>
              <a:t>сочетающихся </a:t>
            </a:r>
            <a:r>
              <a:rPr lang="ru-RU" sz="2400" dirty="0"/>
              <a:t>с современной техникой. </a:t>
            </a:r>
          </a:p>
          <a:p>
            <a:pPr algn="just"/>
            <a:r>
              <a:rPr lang="ru-RU" sz="2400" dirty="0"/>
              <a:t>Иногда оборудование в трехзвездочной гостинице может оказаться лучше (благодаря, например, бассейну), чем </a:t>
            </a:r>
            <a:r>
              <a:rPr lang="ru-RU" sz="2400" dirty="0" err="1"/>
              <a:t>четырехзвездочной</a:t>
            </a:r>
            <a:r>
              <a:rPr lang="ru-RU" sz="2400" dirty="0"/>
              <a:t> . В целом, отели двух высших категорий оправдывают свою звездность </a:t>
            </a:r>
            <a:r>
              <a:rPr lang="ru-RU" sz="2400" dirty="0"/>
              <a:t>благодаря более просторным номерам и большому набору предоставляемых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96930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322" y="928005"/>
            <a:ext cx="9560610" cy="526338"/>
          </a:xfrm>
        </p:spPr>
        <p:txBody>
          <a:bodyPr>
            <a:normAutofit fontScale="90000"/>
          </a:bodyPr>
          <a:lstStyle/>
          <a:p>
            <a:r>
              <a:rPr lang="en-US" dirty="0"/>
              <a:t>Austria Trend Hotel Salzburg </a:t>
            </a:r>
            <a:r>
              <a:rPr lang="en-US" dirty="0" err="1"/>
              <a:t>Messe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0371" y="1641572"/>
            <a:ext cx="6696162" cy="3938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656"/>
            <a:ext cx="3693701" cy="2689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4" y="3389971"/>
            <a:ext cx="396976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47179"/>
            <a:ext cx="8497486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ru-RU" dirty="0" smtClean="0"/>
              <a:t>Учебные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625" y="1151965"/>
            <a:ext cx="11195824" cy="510725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4500" dirty="0" smtClean="0"/>
              <a:t>1</a:t>
            </a:r>
            <a:r>
              <a:rPr lang="ru-RU" sz="4500" dirty="0"/>
              <a:t>. Роль гостиничных услуг в туризме </a:t>
            </a:r>
          </a:p>
          <a:p>
            <a:r>
              <a:rPr lang="ru-RU" sz="4500" dirty="0"/>
              <a:t>2. Понятие «гостиничная индустрия». Классификация </a:t>
            </a:r>
            <a:r>
              <a:rPr lang="ru-RU" sz="4500" dirty="0" smtClean="0"/>
              <a:t>гостиниц </a:t>
            </a:r>
            <a:endParaRPr lang="ru-RU" sz="4500" dirty="0"/>
          </a:p>
          <a:p>
            <a:r>
              <a:rPr lang="ru-RU" sz="4500" dirty="0"/>
              <a:t>3. История развития гостиниц. Новейшая история гостиниц </a:t>
            </a:r>
          </a:p>
          <a:p>
            <a:r>
              <a:rPr lang="ru-RU" sz="4500" dirty="0"/>
              <a:t>4. Гостиничные цепи </a:t>
            </a:r>
          </a:p>
          <a:p>
            <a:r>
              <a:rPr lang="ru-RU" sz="4500" dirty="0"/>
              <a:t>5. Характеристика гостиничного хозяйства России </a:t>
            </a:r>
          </a:p>
          <a:p>
            <a:r>
              <a:rPr lang="ru-RU" sz="4500" dirty="0"/>
              <a:t>6. Основные службы гостиницы </a:t>
            </a:r>
          </a:p>
          <a:p>
            <a:r>
              <a:rPr lang="ru-RU" sz="4500" dirty="0"/>
              <a:t>7. Требования к зданиям и сооружениям гостиниц. </a:t>
            </a:r>
          </a:p>
          <a:p>
            <a:r>
              <a:rPr lang="ru-RU" sz="4500" dirty="0"/>
              <a:t>8. </a:t>
            </a:r>
            <a:r>
              <a:rPr lang="ru-RU" sz="4500" dirty="0" smtClean="0"/>
              <a:t>Самые </a:t>
            </a:r>
            <a:r>
              <a:rPr lang="ru-RU" sz="4500" dirty="0"/>
              <a:t>необычные отели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1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дустрия туризма и индустрия гостеприим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5" y="636045"/>
            <a:ext cx="9749582" cy="51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 Роль гостиничных услуг в туризме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37" y="1828800"/>
            <a:ext cx="10381785" cy="435133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Размещение – самый важный элемент туризма. Нет размещения (ночевки) – нет туризма. </a:t>
            </a:r>
            <a:endParaRPr lang="ru-RU" sz="2400" dirty="0" smtClean="0"/>
          </a:p>
          <a:p>
            <a:pPr algn="just"/>
            <a:r>
              <a:rPr lang="ru-RU" sz="2400" dirty="0"/>
              <a:t>Средства и системы размещения, как основные средства, – это </a:t>
            </a:r>
            <a:r>
              <a:rPr lang="ru-RU" sz="2400" dirty="0" smtClean="0"/>
              <a:t>здания </a:t>
            </a:r>
            <a:r>
              <a:rPr lang="ru-RU" sz="2400" dirty="0"/>
              <a:t>различных типов и видов (от шалаша или бунгало до </a:t>
            </a:r>
            <a:r>
              <a:rPr lang="ru-RU" sz="2400" dirty="0" err="1"/>
              <a:t>супергигантского</a:t>
            </a:r>
            <a:r>
              <a:rPr lang="ru-RU" sz="2400" dirty="0"/>
              <a:t> отеля), приспособленные специально для приема и организации ночевки временных посетителей с различным уровнем сервиса. </a:t>
            </a:r>
            <a:endParaRPr lang="ru-RU" sz="2400" dirty="0" smtClean="0"/>
          </a:p>
          <a:p>
            <a:pPr algn="just"/>
            <a:r>
              <a:rPr lang="ru-RU" sz="2400" dirty="0" smtClean="0"/>
              <a:t>Количество </a:t>
            </a:r>
            <a:r>
              <a:rPr lang="ru-RU" sz="2400" dirty="0"/>
              <a:t>коек в гостиничной сфере является самым главным показателем, используемым для оценки потенциала туристского центра или региона для приема туристов.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6813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829" y="1828800"/>
            <a:ext cx="9701561" cy="435133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Интенсивность загрузки номерного фонда адекватно определяет эффективность деятельности местной администрации и организаторов туризма. Неразумное планирование (или отсутствие такового) приводит к тому, что в сезон загрузка может превысить допустимые возможности, и туристы вследствие неразберихи, даже оплатившие ночевку заранее, останутся на улице. </a:t>
            </a:r>
          </a:p>
          <a:p>
            <a:pPr algn="just"/>
            <a:r>
              <a:rPr lang="ru-RU" sz="2400" dirty="0"/>
              <a:t>Сегодня индустрия гостеприимства – это мощнейшая система хозяйства региона или туристского центра и важная составляющая экономики туризма.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pPr algn="ctr"/>
            <a:r>
              <a:rPr lang="ru-RU" dirty="0" smtClean="0"/>
              <a:t>1. Роль гостиничных услуг в туризме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2. Понятие «гостиничная индустрия». Классификация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гостиниц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dirty="0"/>
              <a:t>Гостиничная индустрия как вид экономической деятельности включает предоставление гостиничных услуг и организацию за оплату краткосрочного проживания в гостиницах, кемпингах, мотелях и т. д. </a:t>
            </a:r>
          </a:p>
          <a:p>
            <a:pPr algn="just"/>
            <a:r>
              <a:rPr lang="ru-RU" sz="2800" dirty="0"/>
              <a:t>В международной практике принята стандартная классификация средств размещения туристов, разработанная экспертами ВТО. По ней все средства делятся на две категории: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коллективные </a:t>
            </a:r>
            <a:r>
              <a:rPr lang="ru-RU" sz="2800" b="1" dirty="0"/>
              <a:t>и индивидуальные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6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05" y="267629"/>
            <a:ext cx="10437542" cy="4351337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Под коллективным средством размещения понимается «любой объект», который регулярно или иногда предоставляет туристам размещение для ночевки в комнате или каком-либо ином помещении, </a:t>
            </a:r>
            <a:r>
              <a:rPr lang="ru-RU" sz="3200" dirty="0" err="1"/>
              <a:t>причѐм</a:t>
            </a:r>
            <a:r>
              <a:rPr lang="ru-RU" sz="3200" dirty="0"/>
              <a:t> число </a:t>
            </a:r>
            <a:r>
              <a:rPr lang="ru-RU" sz="3200" dirty="0" smtClean="0"/>
              <a:t>номеров</a:t>
            </a:r>
            <a:r>
              <a:rPr lang="ru-RU" sz="3200" dirty="0"/>
              <a:t>, которое в нем имеется, должно превышать определенный минимум, определяемый каждой страной </a:t>
            </a:r>
            <a:r>
              <a:rPr lang="ru-RU" sz="3200" dirty="0" smtClean="0"/>
              <a:t>самостоятельно </a:t>
            </a:r>
          </a:p>
          <a:p>
            <a:pPr algn="just"/>
            <a:r>
              <a:rPr lang="ru-RU" sz="3200" dirty="0"/>
              <a:t>К </a:t>
            </a:r>
            <a:r>
              <a:rPr lang="ru-RU" sz="3200" b="1" dirty="0"/>
              <a:t>коллективным средствам размещения </a:t>
            </a:r>
            <a:r>
              <a:rPr lang="ru-RU" sz="3200" dirty="0"/>
              <a:t>туристов относятся: гостиницы и аналогичные средства размещения, специализированные заведения и прочие предприятия размещения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120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9589" y="-515187"/>
            <a:ext cx="9692640" cy="1325562"/>
          </a:xfrm>
        </p:spPr>
        <p:txBody>
          <a:bodyPr/>
          <a:lstStyle/>
          <a:p>
            <a:r>
              <a:rPr lang="ru-RU" dirty="0" smtClean="0"/>
              <a:t>Понятие гостиницы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80" y="1115122"/>
            <a:ext cx="9199311" cy="520761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Г</a:t>
            </a:r>
            <a:r>
              <a:rPr lang="ru-RU" sz="2400" b="1" dirty="0" smtClean="0"/>
              <a:t>остиница </a:t>
            </a:r>
            <a:r>
              <a:rPr lang="ru-RU" sz="2400" dirty="0"/>
              <a:t>– это коллективное средство размещения, состоящее из определенного количества номеров, имеющее единое руководство, предоставляющее набор услуг (минимум – заправку постелей, уборку номера и санузла) и сгруппированное в классы и категории в соответствии с предоставляемыми услугами и оборудованием </a:t>
            </a:r>
            <a:r>
              <a:rPr lang="ru-RU" sz="2400" dirty="0" smtClean="0"/>
              <a:t>номеров.</a:t>
            </a:r>
          </a:p>
          <a:p>
            <a:pPr algn="just"/>
            <a:r>
              <a:rPr lang="ru-RU" sz="2400" b="1" dirty="0"/>
              <a:t>Аналогичные заведения </a:t>
            </a:r>
            <a:r>
              <a:rPr lang="ru-RU" sz="2400" dirty="0"/>
              <a:t>включают пансионаты и меблированные комнаты, туристские общежития и т.д.</a:t>
            </a:r>
          </a:p>
          <a:p>
            <a:pPr algn="just"/>
            <a:r>
              <a:rPr lang="ru-RU" sz="2400" b="1" dirty="0"/>
              <a:t>Специализированные предприятия</a:t>
            </a:r>
            <a:r>
              <a:rPr lang="ru-RU" sz="2400" dirty="0"/>
              <a:t>, помимо предоставления услуг размещения, выполняют еще какую-либо другую специализированную функцию.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5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ндивидуальные </a:t>
            </a:r>
            <a:r>
              <a:rPr lang="ru-RU" b="1" dirty="0"/>
              <a:t>средствам размещения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9822440" cy="4351337"/>
          </a:xfrm>
        </p:spPr>
        <p:txBody>
          <a:bodyPr/>
          <a:lstStyle/>
          <a:p>
            <a:pPr algn="just"/>
            <a:r>
              <a:rPr lang="ru-RU" b="1" dirty="0"/>
              <a:t>К индивидуальным средствам размещения </a:t>
            </a:r>
            <a:r>
              <a:rPr lang="ru-RU" dirty="0"/>
              <a:t>относятся собственные, используемые посетителями жилища – квартиры; виллы; особняки; коттеджи, комнаты, арендуемые у частных лиц или агентств; помещения, предоставляемые бесплатно родственниками и знакомыми. </a:t>
            </a:r>
            <a:endParaRPr lang="ru-RU" dirty="0" smtClean="0"/>
          </a:p>
          <a:p>
            <a:pPr algn="just"/>
            <a:r>
              <a:rPr lang="ru-RU" dirty="0"/>
              <a:t>Существуют разные </a:t>
            </a:r>
            <a:r>
              <a:rPr lang="ru-RU" b="1" dirty="0"/>
              <a:t>классификации гостиниц. </a:t>
            </a:r>
            <a:r>
              <a:rPr lang="ru-RU" dirty="0"/>
              <a:t>В теории и на практике гостиничного хозяйства широко распространено деление отелей на группы, исходя из предоставляемых ими бытовых удобств и набора услуг. Эти классификации устанавливают соответствие категории отеля принятому стандарту обслуживания. По итогам аттестации каждой гостинице присваивается определенный разряд, который зависит от количественных и качественных характеристик ее здания, номерного фонда, инфраструктуры, системы жизнеобеспечения, а также уровня комфорта, ассортимента основных и дополнительных услуг, квалификации персонала, культуры сервиса.</a:t>
            </a:r>
          </a:p>
        </p:txBody>
      </p:sp>
    </p:spTree>
    <p:extLst>
      <p:ext uri="{BB962C8B-B14F-4D97-AF65-F5344CB8AC3E}">
        <p14:creationId xmlns:p14="http://schemas.microsoft.com/office/powerpoint/2010/main" val="117585842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89</TotalTime>
  <Words>794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Основы туризма и гостеприимства</vt:lpstr>
      <vt:lpstr>Учебные вопросы:</vt:lpstr>
      <vt:lpstr>Презентация PowerPoint</vt:lpstr>
      <vt:lpstr>1. Роль гостиничных услуг в туризме</vt:lpstr>
      <vt:lpstr>1. Роль гостиничных услуг в туризме</vt:lpstr>
      <vt:lpstr>2. Понятие «гостиничная индустрия». Классификация  гостиниц </vt:lpstr>
      <vt:lpstr>Презентация PowerPoint</vt:lpstr>
      <vt:lpstr>Понятие гостиницы</vt:lpstr>
      <vt:lpstr>Индивидуальные средствам размещения</vt:lpstr>
      <vt:lpstr>Самыми распространенными классификациями являются:  </vt:lpstr>
      <vt:lpstr>Австрия - один из признанных мировых лидеров по приему туристов.</vt:lpstr>
      <vt:lpstr>Презентация PowerPoint</vt:lpstr>
      <vt:lpstr>Austria Trend Hotel Salzburg Messe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туризма и гостеприимства</dc:title>
  <dc:creator>USER</dc:creator>
  <cp:lastModifiedBy>USER</cp:lastModifiedBy>
  <cp:revision>20</cp:revision>
  <dcterms:created xsi:type="dcterms:W3CDTF">2023-11-14T14:20:33Z</dcterms:created>
  <dcterms:modified xsi:type="dcterms:W3CDTF">2023-11-14T15:49:48Z</dcterms:modified>
</cp:coreProperties>
</file>